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6" r:id="rId9"/>
    <p:sldId id="262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5" r:id="rId18"/>
    <p:sldId id="274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" y="1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792621-AF61-4AFE-B63F-53F9421887DB}" type="datetimeFigureOut">
              <a:rPr lang="de-DE" smtClean="0"/>
              <a:t>07.05.2019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B7512C-0E77-4834-AF1D-74A389A2479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8107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5/7/2019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s://de.wikipedia.org/wiki/Kalifornien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UCBL_33xrA?feature=oembed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s://www.medinside.ch/de/post/der-naechste-roboter-im-kampf-gegen-die-keime" TargetMode="Externa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3edDaPSdY4?feature=oembed" TargetMode="External"/><Relationship Id="rId4" Type="http://schemas.openxmlformats.org/officeDocument/2006/relationships/hyperlink" Target="http://www.riken.jp/en/pr/videos/press-releases/20150312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aunhofer.de/de/forschung/forschungsfelder/gesundheit-umwelt/assistenzsysteme/intelligente-technologien-fuer-die-stationaere-pflege.html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webp"/><Relationship Id="rId4" Type="http://schemas.openxmlformats.org/officeDocument/2006/relationships/image" Target="../media/image28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3B1868-8857-474B-BD38-5EBCDC8FE2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It</a:t>
            </a:r>
            <a:r>
              <a:rPr lang="de-DE" dirty="0"/>
              <a:t> in der Medizin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3D0784D-F560-45B8-8DF2-53D0E85EE1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Nadine Knoke &amp; Kristin Walther</a:t>
            </a:r>
          </a:p>
        </p:txBody>
      </p:sp>
    </p:spTree>
    <p:extLst>
      <p:ext uri="{BB962C8B-B14F-4D97-AF65-F5344CB8AC3E}">
        <p14:creationId xmlns:p14="http://schemas.microsoft.com/office/powerpoint/2010/main" val="781656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F3D6CB-9143-4AE9-AA18-0D9D73715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961" y="731521"/>
            <a:ext cx="10915122" cy="5634110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/>
                </a:solidFill>
                <a:latin typeface="+mj-lt"/>
              </a:rPr>
              <a:t>Roboter-assistiertes </a:t>
            </a:r>
            <a:r>
              <a:rPr lang="de-DE" dirty="0" err="1">
                <a:solidFill>
                  <a:schemeClr val="tx1"/>
                </a:solidFill>
                <a:latin typeface="+mj-lt"/>
              </a:rPr>
              <a:t>Chirurgiesystem</a:t>
            </a:r>
            <a:r>
              <a:rPr lang="de-DE" dirty="0">
                <a:solidFill>
                  <a:schemeClr val="tx1"/>
                </a:solidFill>
                <a:latin typeface="+mj-lt"/>
              </a:rPr>
              <a:t> der Firma Intuitive </a:t>
            </a:r>
            <a:r>
              <a:rPr lang="de-DE" dirty="0" err="1">
                <a:solidFill>
                  <a:schemeClr val="tx1"/>
                </a:solidFill>
                <a:latin typeface="+mj-lt"/>
              </a:rPr>
              <a:t>Surgical</a:t>
            </a:r>
            <a:r>
              <a:rPr lang="de-DE" dirty="0">
                <a:solidFill>
                  <a:schemeClr val="tx1"/>
                </a:solidFill>
                <a:latin typeface="+mj-lt"/>
              </a:rPr>
              <a:t>,  </a:t>
            </a:r>
            <a:r>
              <a:rPr lang="de-DE" dirty="0">
                <a:solidFill>
                  <a:schemeClr val="tx1"/>
                </a:solidFill>
                <a:latin typeface="+mj-lt"/>
                <a:hlinkClick r:id="rId2" tooltip="Kalifornie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Kalifornien</a:t>
            </a:r>
            <a:r>
              <a:rPr lang="de-DE" dirty="0">
                <a:solidFill>
                  <a:schemeClr val="tx1"/>
                </a:solidFill>
                <a:latin typeface="+mj-lt"/>
              </a:rPr>
              <a:t>                                                                 für minimalinvasive Operationen</a:t>
            </a:r>
          </a:p>
          <a:p>
            <a:r>
              <a:rPr lang="de-DE" dirty="0">
                <a:solidFill>
                  <a:schemeClr val="tx1"/>
                </a:solidFill>
                <a:latin typeface="+mj-lt"/>
              </a:rPr>
              <a:t>Hintergrund:</a:t>
            </a:r>
            <a:endParaRPr lang="de-DE" dirty="0">
              <a:latin typeface="+mj-lt"/>
            </a:endParaRPr>
          </a:p>
          <a:p>
            <a:pPr marL="228600" lvl="1" indent="0">
              <a:buNone/>
            </a:pPr>
            <a:r>
              <a:rPr lang="de-DE" sz="1800" dirty="0">
                <a:latin typeface="+mj-lt"/>
              </a:rPr>
              <a:t>Möglichkeit ferngesteuerter Operationen von verwundeten Soldaten in Krisengebieten /Astronauten im Weltall</a:t>
            </a:r>
          </a:p>
          <a:p>
            <a:pPr marL="228600" lvl="1" indent="0">
              <a:buNone/>
            </a:pPr>
            <a:r>
              <a:rPr lang="de-DE" sz="1800" dirty="0">
                <a:latin typeface="+mj-lt"/>
              </a:rPr>
              <a:t>Grenze der technologischen Machbarkeit aufgrund der weiten Übertragungswege</a:t>
            </a:r>
          </a:p>
          <a:p>
            <a:r>
              <a:rPr lang="de-DE" dirty="0">
                <a:latin typeface="+mj-lt"/>
              </a:rPr>
              <a:t>besteht aus zwei Hauptkomponenten</a:t>
            </a:r>
          </a:p>
          <a:p>
            <a:endParaRPr lang="de-DE" dirty="0">
              <a:solidFill>
                <a:schemeClr val="tx1"/>
              </a:solidFill>
              <a:latin typeface="+mj-lt"/>
            </a:endParaRPr>
          </a:p>
          <a:p>
            <a:endParaRPr lang="de-DE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" name="Grafik 3" descr="Modellbild des roboterassistierten OP-Systems daVinci©Si. ">
            <a:extLst>
              <a:ext uri="{FF2B5EF4-FFF2-40B4-BE49-F238E27FC236}">
                <a16:creationId xmlns:a16="http://schemas.microsoft.com/office/drawing/2014/main" id="{780562AE-0D51-4842-991B-FB6A57AFBDC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389" y="3090471"/>
            <a:ext cx="4481221" cy="280389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6089884C-C98C-47D1-9A1D-52F81F94B868}"/>
              </a:ext>
            </a:extLst>
          </p:cNvPr>
          <p:cNvSpPr/>
          <p:nvPr/>
        </p:nvSpPr>
        <p:spPr>
          <a:xfrm>
            <a:off x="2074323" y="5992837"/>
            <a:ext cx="8201465" cy="447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de-DE" sz="12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DaVinci</a:t>
            </a:r>
            <a:r>
              <a:rPr lang="de-DE" sz="1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Robotersystem</a:t>
            </a:r>
          </a:p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de-DE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https://www.barmherzige-regensburg.de/urologie/unser-behandlungsangebot/unsere-schwerpunkte/davincir-si-system.html</a:t>
            </a:r>
            <a:endParaRPr lang="de-DE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397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F2FEB6E-36ED-449C-94A6-DC524E476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6150" y="224381"/>
            <a:ext cx="4270248" cy="704087"/>
          </a:xfrm>
        </p:spPr>
        <p:txBody>
          <a:bodyPr>
            <a:normAutofit/>
          </a:bodyPr>
          <a:lstStyle/>
          <a:p>
            <a:r>
              <a:rPr lang="de-DE" sz="2800" dirty="0"/>
              <a:t>Vorteile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641587-D21E-4FF2-B90C-065C44935F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2456" y="1202788"/>
            <a:ext cx="5403520" cy="5373857"/>
          </a:xfrm>
        </p:spPr>
        <p:txBody>
          <a:bodyPr>
            <a:normAutofit/>
          </a:bodyPr>
          <a:lstStyle/>
          <a:p>
            <a:r>
              <a:rPr lang="de-DE" dirty="0"/>
              <a:t>kleine äußerliche Schnittwunden</a:t>
            </a:r>
          </a:p>
          <a:p>
            <a:r>
              <a:rPr lang="de-DE" dirty="0"/>
              <a:t>geringerer Blutverlust</a:t>
            </a:r>
          </a:p>
          <a:p>
            <a:r>
              <a:rPr lang="de-DE" dirty="0"/>
              <a:t>schnellere Wundheilung</a:t>
            </a:r>
          </a:p>
          <a:p>
            <a:r>
              <a:rPr lang="de-DE" dirty="0"/>
              <a:t>weniger Schmerzen, kleinere Narben </a:t>
            </a:r>
          </a:p>
          <a:p>
            <a:r>
              <a:rPr lang="de-DE" dirty="0"/>
              <a:t>kürzere Krankenhaus-Verweildauer </a:t>
            </a:r>
          </a:p>
          <a:p>
            <a:r>
              <a:rPr lang="de-DE" dirty="0"/>
              <a:t>schnellere Erholung nach dem Eingriff  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b="1" dirty="0"/>
              <a:t>Vorteile für den Operateur</a:t>
            </a:r>
          </a:p>
          <a:p>
            <a:r>
              <a:rPr lang="de-DE" dirty="0"/>
              <a:t>entspannte Körperhaltung während der oft mehrere Stunden dauernden Operation</a:t>
            </a:r>
          </a:p>
          <a:p>
            <a:r>
              <a:rPr lang="de-DE" dirty="0"/>
              <a:t>räumliche, vergrößerte Bildschirmdarstellung der Organe und der Instrumente</a:t>
            </a:r>
          </a:p>
          <a:p>
            <a:r>
              <a:rPr lang="de-DE" dirty="0"/>
              <a:t>untersetzte und „bereinigte“ Bewegung der Instrumente</a:t>
            </a:r>
          </a:p>
          <a:p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3F2D6CB-169E-46FA-A04D-ED4C6BAB4E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52221" y="1202788"/>
            <a:ext cx="5520749" cy="3967968"/>
          </a:xfrm>
        </p:spPr>
        <p:txBody>
          <a:bodyPr>
            <a:normAutofit/>
          </a:bodyPr>
          <a:lstStyle/>
          <a:p>
            <a:pPr lvl="0"/>
            <a:r>
              <a:rPr lang="de-DE" dirty="0"/>
              <a:t>hohe Anschaffungskosten (1,6 bis 2,0 Mio. Euro)</a:t>
            </a:r>
          </a:p>
          <a:p>
            <a:r>
              <a:rPr lang="de-DE" dirty="0"/>
              <a:t>höhere Operationskosten als bei einem offenen Eingriff</a:t>
            </a:r>
          </a:p>
          <a:p>
            <a:pPr lvl="0"/>
            <a:r>
              <a:rPr lang="de-DE" dirty="0"/>
              <a:t>Instrumente lassen sich nur zehn Mal verwenden</a:t>
            </a:r>
          </a:p>
          <a:p>
            <a:pPr lvl="0"/>
            <a:r>
              <a:rPr lang="de-DE" dirty="0"/>
              <a:t>höherer Aufwand bei der Aufbereitung der Instrumente und Endoskope in der ZSVA</a:t>
            </a:r>
          </a:p>
          <a:p>
            <a:pPr lvl="0"/>
            <a:r>
              <a:rPr lang="de-DE" dirty="0"/>
              <a:t>Einarbeitungszeit für den Operateur</a:t>
            </a:r>
          </a:p>
          <a:p>
            <a:pPr lvl="0"/>
            <a:r>
              <a:rPr lang="de-DE" dirty="0"/>
              <a:t>längere Operationsdauer als bei einem offenen Eingriff</a:t>
            </a:r>
          </a:p>
          <a:p>
            <a:pPr lvl="0"/>
            <a:r>
              <a:rPr lang="de-DE" dirty="0"/>
              <a:t>Pflegekräfte haben größeren Aufwand , weil die Robotik-Instrumente aufwändig sterilisiert werden müssen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3B88AC9-26D8-4470-B3CB-D73D6B5D10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1959" y="224381"/>
            <a:ext cx="4270248" cy="704087"/>
          </a:xfrm>
        </p:spPr>
        <p:txBody>
          <a:bodyPr>
            <a:normAutofit/>
          </a:bodyPr>
          <a:lstStyle/>
          <a:p>
            <a:r>
              <a:rPr lang="de-DE" sz="2800" dirty="0"/>
              <a:t>Nachteile</a:t>
            </a:r>
          </a:p>
        </p:txBody>
      </p:sp>
    </p:spTree>
    <p:extLst>
      <p:ext uri="{BB962C8B-B14F-4D97-AF65-F5344CB8AC3E}">
        <p14:creationId xmlns:p14="http://schemas.microsoft.com/office/powerpoint/2010/main" val="332064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C4346359-5D12-47D6-B741-372C14440EA2}"/>
              </a:ext>
            </a:extLst>
          </p:cNvPr>
          <p:cNvSpPr txBox="1">
            <a:spLocks/>
          </p:cNvSpPr>
          <p:nvPr/>
        </p:nvSpPr>
        <p:spPr bwMode="black">
          <a:xfrm>
            <a:off x="2231136" y="327103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 dirty="0">
                <a:cs typeface="Calibri" panose="020F0502020204030204" pitchFamily="34" charset="0"/>
              </a:rPr>
              <a:t>Robotische Telechirurgie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BA2A4612-E2D2-4AD3-B48B-E08699B6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335" y="3187223"/>
            <a:ext cx="5155810" cy="1180514"/>
          </a:xfrm>
        </p:spPr>
        <p:txBody>
          <a:bodyPr>
            <a:normAutofit/>
          </a:bodyPr>
          <a:lstStyle/>
          <a:p>
            <a:r>
              <a:rPr lang="de-DE" b="1" dirty="0"/>
              <a:t>Virtual Reality</a:t>
            </a:r>
            <a:br>
              <a:rPr lang="de-DE" b="1" dirty="0"/>
            </a:br>
            <a:r>
              <a:rPr lang="de-DE" b="1" dirty="0"/>
              <a:t>in der Schmerztherapie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CAC8841-EF47-492F-A45D-40576904F4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0" t="1397" r="21839" b="51520"/>
          <a:stretch/>
        </p:blipFill>
        <p:spPr>
          <a:xfrm>
            <a:off x="6808763" y="2356338"/>
            <a:ext cx="4417255" cy="267286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B15F86-914B-43F5-8EBF-CA028FE45DB2}"/>
              </a:ext>
            </a:extLst>
          </p:cNvPr>
          <p:cNvSpPr/>
          <p:nvPr/>
        </p:nvSpPr>
        <p:spPr>
          <a:xfrm>
            <a:off x="6213231" y="5237090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000" b="1" dirty="0"/>
              <a:t>Schmerztherapie mit und ohne VR</a:t>
            </a:r>
          </a:p>
          <a:p>
            <a:pPr algn="ctr"/>
            <a:r>
              <a:rPr lang="de-DE" sz="1000" dirty="0"/>
              <a:t>https://mixed.de/virtual-reality-als-hilfsmittel-bei-der-schmerztherapie/</a:t>
            </a:r>
          </a:p>
        </p:txBody>
      </p:sp>
    </p:spTree>
    <p:extLst>
      <p:ext uri="{BB962C8B-B14F-4D97-AF65-F5344CB8AC3E}">
        <p14:creationId xmlns:p14="http://schemas.microsoft.com/office/powerpoint/2010/main" val="914766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F2FEB6E-36ED-449C-94A6-DC524E476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6150" y="224381"/>
            <a:ext cx="4270248" cy="704087"/>
          </a:xfrm>
        </p:spPr>
        <p:txBody>
          <a:bodyPr>
            <a:normAutofit/>
          </a:bodyPr>
          <a:lstStyle/>
          <a:p>
            <a:r>
              <a:rPr lang="de-DE" sz="2800" dirty="0"/>
              <a:t>Vorteile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641587-D21E-4FF2-B90C-065C44935F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2456" y="1202788"/>
            <a:ext cx="5403520" cy="5373857"/>
          </a:xfrm>
        </p:spPr>
        <p:txBody>
          <a:bodyPr>
            <a:normAutofit/>
          </a:bodyPr>
          <a:lstStyle/>
          <a:p>
            <a:r>
              <a:rPr lang="de-DE" dirty="0"/>
              <a:t>Ca. 24% weniger Schmerzen</a:t>
            </a:r>
          </a:p>
          <a:p>
            <a:r>
              <a:rPr lang="de-DE" dirty="0"/>
              <a:t>Wirkung unterscheidet sich kaum von der Wirkung von Schmerzmitteln</a:t>
            </a:r>
          </a:p>
          <a:p>
            <a:r>
              <a:rPr lang="de-DE" dirty="0"/>
              <a:t>Geringere Kosten 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3F2D6CB-169E-46FA-A04D-ED4C6BAB4E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52221" y="1202788"/>
            <a:ext cx="5520749" cy="3967968"/>
          </a:xfrm>
        </p:spPr>
        <p:txBody>
          <a:bodyPr>
            <a:normAutofit/>
          </a:bodyPr>
          <a:lstStyle/>
          <a:p>
            <a:pPr lvl="0"/>
            <a:r>
              <a:rPr lang="de-DE" dirty="0"/>
              <a:t>Simulator-Krankheit</a:t>
            </a:r>
          </a:p>
          <a:p>
            <a:pPr lvl="0"/>
            <a:r>
              <a:rPr lang="de-DE" dirty="0"/>
              <a:t>Realitätsflucht</a:t>
            </a:r>
          </a:p>
          <a:p>
            <a:pPr lvl="0"/>
            <a:r>
              <a:rPr lang="de-DE" dirty="0"/>
              <a:t>Hohe Erschöpfung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3B88AC9-26D8-4470-B3CB-D73D6B5D10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71959" y="224381"/>
            <a:ext cx="4270248" cy="704087"/>
          </a:xfrm>
        </p:spPr>
        <p:txBody>
          <a:bodyPr>
            <a:normAutofit/>
          </a:bodyPr>
          <a:lstStyle/>
          <a:p>
            <a:r>
              <a:rPr lang="de-DE" sz="2800" dirty="0"/>
              <a:t>Nachteile</a:t>
            </a:r>
          </a:p>
        </p:txBody>
      </p:sp>
      <p:pic>
        <p:nvPicPr>
          <p:cNvPr id="6" name="Grafik 5" descr="Ein Bild, das Person, drinnen, Wand enthält.&#10;&#10;Automatisch generierte Beschreibung">
            <a:extLst>
              <a:ext uri="{FF2B5EF4-FFF2-40B4-BE49-F238E27FC236}">
                <a16:creationId xmlns:a16="http://schemas.microsoft.com/office/drawing/2014/main" id="{4663522D-1A2A-47F5-896E-379EB6447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471" y="2725739"/>
            <a:ext cx="2516742" cy="1617006"/>
          </a:xfrm>
          <a:prstGeom prst="rect">
            <a:avLst/>
          </a:prstGeom>
        </p:spPr>
      </p:pic>
      <p:pic>
        <p:nvPicPr>
          <p:cNvPr id="8" name="Grafik 7" descr="Ein Bild, das Person, drinnen, Wand, Bett enthält.&#10;&#10;Automatisch generierte Beschreibung">
            <a:extLst>
              <a:ext uri="{FF2B5EF4-FFF2-40B4-BE49-F238E27FC236}">
                <a16:creationId xmlns:a16="http://schemas.microsoft.com/office/drawing/2014/main" id="{EBC3B68D-886E-499B-B8A3-C9BFB8DE5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471" y="4931168"/>
            <a:ext cx="2516742" cy="1256274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E7CF7E23-C575-4C32-8A5E-D7C5E8754325}"/>
              </a:ext>
            </a:extLst>
          </p:cNvPr>
          <p:cNvSpPr/>
          <p:nvPr/>
        </p:nvSpPr>
        <p:spPr>
          <a:xfrm>
            <a:off x="-43784" y="626280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000" dirty="0"/>
              <a:t>VR – Einsatz 2017</a:t>
            </a:r>
          </a:p>
          <a:p>
            <a:pPr algn="ctr"/>
            <a:r>
              <a:rPr lang="de-DE" sz="1000" dirty="0"/>
              <a:t>https://mixed.de/virtual-reality-im-krankenhaus-fuer-die-schmerztherapie/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8C87F16-47FA-4E55-A28D-312BC0B2F41B}"/>
              </a:ext>
            </a:extLst>
          </p:cNvPr>
          <p:cNvSpPr/>
          <p:nvPr/>
        </p:nvSpPr>
        <p:spPr>
          <a:xfrm>
            <a:off x="-110630" y="4290897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de-DE" sz="1000" dirty="0"/>
          </a:p>
          <a:p>
            <a:pPr algn="ctr"/>
            <a:r>
              <a:rPr lang="de-DE" sz="1000" dirty="0"/>
              <a:t>VR –Einsatz 2008</a:t>
            </a:r>
          </a:p>
          <a:p>
            <a:pPr algn="ctr"/>
            <a:r>
              <a:rPr lang="de-DE" sz="1000" dirty="0"/>
              <a:t>https://mixed.de/virtual-reality-als-hilfsmittel-bei-der-schmerztherapie/</a:t>
            </a:r>
          </a:p>
        </p:txBody>
      </p:sp>
    </p:spTree>
    <p:extLst>
      <p:ext uri="{BB962C8B-B14F-4D97-AF65-F5344CB8AC3E}">
        <p14:creationId xmlns:p14="http://schemas.microsoft.com/office/powerpoint/2010/main" val="2847669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BF0F0F-FD62-4DFF-8C87-ED2E19617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52748"/>
            <a:ext cx="7729728" cy="906311"/>
          </a:xfrm>
        </p:spPr>
        <p:txBody>
          <a:bodyPr>
            <a:normAutofit fontScale="90000"/>
          </a:bodyPr>
          <a:lstStyle/>
          <a:p>
            <a:r>
              <a:rPr lang="de-DE" dirty="0"/>
              <a:t>Schmerzlinderung während der Geburt</a:t>
            </a:r>
          </a:p>
        </p:txBody>
      </p:sp>
      <p:sp>
        <p:nvSpPr>
          <p:cNvPr id="4" name="Textplatzhalter 1">
            <a:extLst>
              <a:ext uri="{FF2B5EF4-FFF2-40B4-BE49-F238E27FC236}">
                <a16:creationId xmlns:a16="http://schemas.microsoft.com/office/drawing/2014/main" id="{2768956D-7734-435D-BD9D-A63FF2CE64A0}"/>
              </a:ext>
            </a:extLst>
          </p:cNvPr>
          <p:cNvSpPr txBox="1">
            <a:spLocks/>
          </p:cNvSpPr>
          <p:nvPr/>
        </p:nvSpPr>
        <p:spPr>
          <a:xfrm>
            <a:off x="684510" y="1843927"/>
            <a:ext cx="2058690" cy="704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VORTEILE</a:t>
            </a:r>
          </a:p>
        </p:txBody>
      </p:sp>
      <p:sp>
        <p:nvSpPr>
          <p:cNvPr id="6" name="Textplatzhalter 1">
            <a:extLst>
              <a:ext uri="{FF2B5EF4-FFF2-40B4-BE49-F238E27FC236}">
                <a16:creationId xmlns:a16="http://schemas.microsoft.com/office/drawing/2014/main" id="{C6DC9CE2-86AE-49F9-8CD8-91274AD36044}"/>
              </a:ext>
            </a:extLst>
          </p:cNvPr>
          <p:cNvSpPr txBox="1">
            <a:spLocks/>
          </p:cNvSpPr>
          <p:nvPr/>
        </p:nvSpPr>
        <p:spPr>
          <a:xfrm>
            <a:off x="6399276" y="2974613"/>
            <a:ext cx="1546625" cy="704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platzhalter 1">
            <a:extLst>
              <a:ext uri="{FF2B5EF4-FFF2-40B4-BE49-F238E27FC236}">
                <a16:creationId xmlns:a16="http://schemas.microsoft.com/office/drawing/2014/main" id="{DD76FBA2-0C98-48E7-A4E2-D902DD478CD4}"/>
              </a:ext>
            </a:extLst>
          </p:cNvPr>
          <p:cNvSpPr txBox="1">
            <a:spLocks/>
          </p:cNvSpPr>
          <p:nvPr/>
        </p:nvSpPr>
        <p:spPr>
          <a:xfrm>
            <a:off x="541604" y="3860353"/>
            <a:ext cx="2482950" cy="704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buNone/>
            </a:pPr>
            <a:r>
              <a:rPr lang="de-DE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NACHTEILE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DA22FFA-37A1-459D-AE33-A199075BC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153" y="1843926"/>
            <a:ext cx="5667051" cy="318527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E7DD73B7-68A1-4BDB-8F55-A08B61BF2FD1}"/>
              </a:ext>
            </a:extLst>
          </p:cNvPr>
          <p:cNvSpPr txBox="1"/>
          <p:nvPr/>
        </p:nvSpPr>
        <p:spPr>
          <a:xfrm>
            <a:off x="541604" y="2505670"/>
            <a:ext cx="48533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Weniger Einsatz von Schmerzmitteln und Medikamenten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Verändertes Zeitgefühl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32D626F-D255-44C8-884F-23653CC49148}"/>
              </a:ext>
            </a:extLst>
          </p:cNvPr>
          <p:cNvSpPr txBox="1"/>
          <p:nvPr/>
        </p:nvSpPr>
        <p:spPr>
          <a:xfrm>
            <a:off x="541604" y="4564440"/>
            <a:ext cx="4853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Panikattacken möglich</a:t>
            </a:r>
          </a:p>
          <a:p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6C34D77-41A7-45A5-9000-406A8DA745D5}"/>
              </a:ext>
            </a:extLst>
          </p:cNvPr>
          <p:cNvSpPr/>
          <p:nvPr/>
        </p:nvSpPr>
        <p:spPr>
          <a:xfrm>
            <a:off x="5473153" y="530433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000" b="1" dirty="0"/>
              <a:t>VR-Simulation während der Entbindung</a:t>
            </a:r>
          </a:p>
          <a:p>
            <a:pPr algn="ctr"/>
            <a:r>
              <a:rPr lang="de-DE" sz="1000" dirty="0"/>
              <a:t>https://medicalfuturist.com/virtual-reality-help-women-get-through-childbirth-with-less-pain</a:t>
            </a:r>
          </a:p>
        </p:txBody>
      </p:sp>
    </p:spTree>
    <p:extLst>
      <p:ext uri="{BB962C8B-B14F-4D97-AF65-F5344CB8AC3E}">
        <p14:creationId xmlns:p14="http://schemas.microsoft.com/office/powerpoint/2010/main" val="2559955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C4346359-5D12-47D6-B741-372C14440EA2}"/>
              </a:ext>
            </a:extLst>
          </p:cNvPr>
          <p:cNvSpPr txBox="1">
            <a:spLocks/>
          </p:cNvSpPr>
          <p:nvPr/>
        </p:nvSpPr>
        <p:spPr bwMode="black">
          <a:xfrm>
            <a:off x="2231136" y="327103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 dirty="0">
                <a:cs typeface="Calibri" panose="020F0502020204030204" pitchFamily="34" charset="0"/>
              </a:rPr>
              <a:t>Robotische Telechirurgie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BA2A4612-E2D2-4AD3-B48B-E08699B6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335" y="3187223"/>
            <a:ext cx="5155810" cy="1180514"/>
          </a:xfrm>
        </p:spPr>
        <p:txBody>
          <a:bodyPr>
            <a:normAutofit fontScale="90000"/>
          </a:bodyPr>
          <a:lstStyle/>
          <a:p>
            <a:r>
              <a:rPr lang="de-DE" b="1" dirty="0"/>
              <a:t>Virtual Reality</a:t>
            </a:r>
            <a:br>
              <a:rPr lang="de-DE" b="1" dirty="0"/>
            </a:br>
            <a:r>
              <a:rPr lang="de-DE" b="1" dirty="0"/>
              <a:t>Einsatz bei Angststörungen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B15F86-914B-43F5-8EBF-CA028FE45DB2}"/>
              </a:ext>
            </a:extLst>
          </p:cNvPr>
          <p:cNvSpPr/>
          <p:nvPr/>
        </p:nvSpPr>
        <p:spPr>
          <a:xfrm>
            <a:off x="6213231" y="5237090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de-DE" sz="10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1A2CB52-54D1-4331-A439-D3BF4F6EB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4353" y="2041878"/>
            <a:ext cx="4399293" cy="326867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AA1B959C-F6B7-4809-A49C-C3C5247192FF}"/>
              </a:ext>
            </a:extLst>
          </p:cNvPr>
          <p:cNvSpPr/>
          <p:nvPr/>
        </p:nvSpPr>
        <p:spPr>
          <a:xfrm>
            <a:off x="6096000" y="548331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000" b="1" dirty="0"/>
              <a:t>Abbildung Spinne</a:t>
            </a:r>
          </a:p>
          <a:p>
            <a:pPr algn="ctr"/>
            <a:r>
              <a:rPr lang="de-DE" sz="1000" dirty="0"/>
              <a:t>https://mixed.de/virtual-reality-therapie-was-vr-leisten-kann-und-wo-die-grenzen-sind/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4C7EE30-1D07-4BB6-B147-E43E834F7EF8}"/>
              </a:ext>
            </a:extLst>
          </p:cNvPr>
          <p:cNvSpPr txBox="1"/>
          <p:nvPr/>
        </p:nvSpPr>
        <p:spPr>
          <a:xfrm>
            <a:off x="485335" y="4600135"/>
            <a:ext cx="51558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 Situationen lassen sich ohne großen Aufwand </a:t>
            </a:r>
          </a:p>
          <a:p>
            <a:r>
              <a:rPr lang="de-DE" dirty="0"/>
              <a:t>     nachbilden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Angstkonfrontationen sind im virtuellen Raum ebenso effektiv, wie in der realen Welt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7834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BF0F0F-FD62-4DFF-8C87-ED2E19617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52748"/>
            <a:ext cx="7729728" cy="906311"/>
          </a:xfrm>
        </p:spPr>
        <p:txBody>
          <a:bodyPr>
            <a:normAutofit/>
          </a:bodyPr>
          <a:lstStyle/>
          <a:p>
            <a:r>
              <a:rPr lang="de-DE" dirty="0"/>
              <a:t>Einsatz der VR bei Höhenangst</a:t>
            </a:r>
          </a:p>
        </p:txBody>
      </p:sp>
      <p:sp>
        <p:nvSpPr>
          <p:cNvPr id="6" name="Textplatzhalter 1">
            <a:extLst>
              <a:ext uri="{FF2B5EF4-FFF2-40B4-BE49-F238E27FC236}">
                <a16:creationId xmlns:a16="http://schemas.microsoft.com/office/drawing/2014/main" id="{C6DC9CE2-86AE-49F9-8CD8-91274AD36044}"/>
              </a:ext>
            </a:extLst>
          </p:cNvPr>
          <p:cNvSpPr txBox="1">
            <a:spLocks/>
          </p:cNvSpPr>
          <p:nvPr/>
        </p:nvSpPr>
        <p:spPr>
          <a:xfrm>
            <a:off x="6399276" y="2974613"/>
            <a:ext cx="1546625" cy="704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3" name="DW_7873-18355913-shd20150406_virtualreality_hd_1280x720_5000">
            <a:hlinkClick r:id="" action="ppaction://media"/>
            <a:extLst>
              <a:ext uri="{FF2B5EF4-FFF2-40B4-BE49-F238E27FC236}">
                <a16:creationId xmlns:a16="http://schemas.microsoft.com/office/drawing/2014/main" id="{ACA2E43E-C870-434A-A77F-437E396739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49622" y="1458862"/>
            <a:ext cx="7892756" cy="4439676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C774AFDE-592C-43F2-B1DA-C329649C9329}"/>
              </a:ext>
            </a:extLst>
          </p:cNvPr>
          <p:cNvSpPr/>
          <p:nvPr/>
        </p:nvSpPr>
        <p:spPr>
          <a:xfrm>
            <a:off x="1808871" y="6038960"/>
            <a:ext cx="85742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/>
              <a:t>https://www.faz.net/aktuell/technik-motor/viele-einsatzgebiete-mit-der-virtual-reality-brille-angst-abbauen-13526990.html</a:t>
            </a:r>
          </a:p>
        </p:txBody>
      </p:sp>
    </p:spTree>
    <p:extLst>
      <p:ext uri="{BB962C8B-B14F-4D97-AF65-F5344CB8AC3E}">
        <p14:creationId xmlns:p14="http://schemas.microsoft.com/office/powerpoint/2010/main" val="30220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67278005-FA63-4E8E-89EB-D97D4F469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796" y="964692"/>
            <a:ext cx="7729728" cy="1188720"/>
          </a:xfrm>
        </p:spPr>
        <p:txBody>
          <a:bodyPr/>
          <a:lstStyle/>
          <a:p>
            <a:r>
              <a:rPr lang="de-DE" dirty="0"/>
              <a:t>Weitere Therapieansätze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F3D6CB-9143-4AE9-AA18-0D9D7371581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76350" y="731838"/>
            <a:ext cx="10915650" cy="5634037"/>
          </a:xfrm>
        </p:spPr>
        <p:txBody>
          <a:bodyPr>
            <a:normAutofit/>
          </a:bodyPr>
          <a:lstStyle/>
          <a:p>
            <a:endParaRPr lang="de-DE" dirty="0">
              <a:solidFill>
                <a:schemeClr val="tx1"/>
              </a:solidFill>
              <a:latin typeface="+mj-lt"/>
            </a:endParaRPr>
          </a:p>
          <a:p>
            <a:endParaRPr lang="de-DE" dirty="0">
              <a:solidFill>
                <a:schemeClr val="tx1"/>
              </a:solidFill>
              <a:latin typeface="+mj-lt"/>
            </a:endParaRPr>
          </a:p>
          <a:p>
            <a:endParaRPr lang="de-DE" dirty="0">
              <a:solidFill>
                <a:schemeClr val="tx1"/>
              </a:solidFill>
              <a:latin typeface="+mj-lt"/>
            </a:endParaRPr>
          </a:p>
          <a:p>
            <a:endParaRPr lang="de-DE" dirty="0">
              <a:solidFill>
                <a:schemeClr val="tx1"/>
              </a:solidFill>
              <a:latin typeface="+mj-lt"/>
            </a:endParaRPr>
          </a:p>
          <a:p>
            <a:endParaRPr lang="de-DE" dirty="0">
              <a:solidFill>
                <a:schemeClr val="tx1"/>
              </a:solidFill>
              <a:latin typeface="+mj-lt"/>
            </a:endParaRPr>
          </a:p>
          <a:p>
            <a:r>
              <a:rPr lang="de-DE" sz="2400" dirty="0">
                <a:solidFill>
                  <a:schemeClr val="tx1"/>
                </a:solidFill>
                <a:latin typeface="+mj-lt"/>
              </a:rPr>
              <a:t>Bei der Therapie von „Angst vor öffentlichem Sprechen“ </a:t>
            </a:r>
          </a:p>
          <a:p>
            <a:pPr marL="0" indent="0">
              <a:buNone/>
            </a:pPr>
            <a:r>
              <a:rPr lang="de-DE" sz="2400" dirty="0">
                <a:solidFill>
                  <a:schemeClr val="tx1"/>
                </a:solidFill>
                <a:latin typeface="+mj-lt"/>
              </a:rPr>
              <a:t>   fehlt der virtuellen Welt noch die reale Abbildung.</a:t>
            </a:r>
          </a:p>
          <a:p>
            <a:r>
              <a:rPr lang="de-DE" sz="2400" dirty="0">
                <a:solidFill>
                  <a:schemeClr val="tx1"/>
                </a:solidFill>
                <a:latin typeface="+mj-lt"/>
              </a:rPr>
              <a:t>Behandlung von Essstörungen</a:t>
            </a:r>
          </a:p>
          <a:p>
            <a:r>
              <a:rPr lang="de-DE" sz="2400" dirty="0">
                <a:solidFill>
                  <a:schemeClr val="tx1"/>
                </a:solidFill>
                <a:latin typeface="+mj-lt"/>
              </a:rPr>
              <a:t>Alkohol-/Zigarettenabhängigkeit</a:t>
            </a:r>
          </a:p>
          <a:p>
            <a:r>
              <a:rPr lang="de-DE" sz="2400" dirty="0">
                <a:solidFill>
                  <a:schemeClr val="tx1"/>
                </a:solidFill>
                <a:latin typeface="+mj-lt"/>
              </a:rPr>
              <a:t>Demenz</a:t>
            </a:r>
          </a:p>
        </p:txBody>
      </p:sp>
    </p:spTree>
    <p:extLst>
      <p:ext uri="{BB962C8B-B14F-4D97-AF65-F5344CB8AC3E}">
        <p14:creationId xmlns:p14="http://schemas.microsoft.com/office/powerpoint/2010/main" val="1489443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F2FEB6E-36ED-449C-94A6-DC524E476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2082" y="449464"/>
            <a:ext cx="4270248" cy="704087"/>
          </a:xfrm>
        </p:spPr>
        <p:txBody>
          <a:bodyPr>
            <a:normAutofit/>
          </a:bodyPr>
          <a:lstStyle/>
          <a:p>
            <a:r>
              <a:rPr lang="de-DE" sz="2800" dirty="0"/>
              <a:t>Vorteile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641587-D21E-4FF2-B90C-065C44935F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4659" y="1617785"/>
            <a:ext cx="5403520" cy="5373857"/>
          </a:xfrm>
        </p:spPr>
        <p:txBody>
          <a:bodyPr>
            <a:normAutofit/>
          </a:bodyPr>
          <a:lstStyle/>
          <a:p>
            <a:r>
              <a:rPr lang="de-DE" dirty="0"/>
              <a:t>Patient ist nicht auf eigene Vorstellungskraft angewiesen</a:t>
            </a:r>
          </a:p>
          <a:p>
            <a:r>
              <a:rPr lang="de-DE" dirty="0"/>
              <a:t>Angenehmer als Konfrontation in der realen Welt</a:t>
            </a:r>
          </a:p>
          <a:p>
            <a:r>
              <a:rPr lang="de-DE" dirty="0"/>
              <a:t>Verschiedene Faktoren lassen die Konfrontation in der realen Welt teilweise scheitern</a:t>
            </a:r>
          </a:p>
          <a:p>
            <a:r>
              <a:rPr lang="de-DE" dirty="0"/>
              <a:t>In fortgeschrittenen Phasen kann der Patient auch alleine trainieren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3F2D6CB-169E-46FA-A04D-ED4C6BAB4E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1458" y="1617785"/>
            <a:ext cx="5520749" cy="3967968"/>
          </a:xfrm>
        </p:spPr>
        <p:txBody>
          <a:bodyPr>
            <a:normAutofit/>
          </a:bodyPr>
          <a:lstStyle/>
          <a:p>
            <a:r>
              <a:rPr lang="de-DE" dirty="0"/>
              <a:t>Individuelle Softwareanpassung bei Patienten mit persönlichen Traumata</a:t>
            </a:r>
          </a:p>
          <a:p>
            <a:r>
              <a:rPr lang="de-DE" dirty="0"/>
              <a:t>Gefahr der Retraumatisierung</a:t>
            </a:r>
          </a:p>
          <a:p>
            <a:r>
              <a:rPr lang="de-DE" dirty="0"/>
              <a:t>Therapeut kann die Mimik schlecht ablesen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3B88AC9-26D8-4470-B3CB-D73D6B5D10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6027" y="449464"/>
            <a:ext cx="4270248" cy="704087"/>
          </a:xfrm>
        </p:spPr>
        <p:txBody>
          <a:bodyPr>
            <a:normAutofit/>
          </a:bodyPr>
          <a:lstStyle/>
          <a:p>
            <a:r>
              <a:rPr lang="de-DE" sz="2800" dirty="0"/>
              <a:t>Nachteile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9990393-D7B5-45EF-B922-12DB63E71FAB}"/>
              </a:ext>
            </a:extLst>
          </p:cNvPr>
          <p:cNvSpPr txBox="1"/>
          <p:nvPr/>
        </p:nvSpPr>
        <p:spPr>
          <a:xfrm>
            <a:off x="3437206" y="5588322"/>
            <a:ext cx="524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Virtual Reality nur in Maßen einsetzen!</a:t>
            </a:r>
          </a:p>
        </p:txBody>
      </p:sp>
    </p:spTree>
    <p:extLst>
      <p:ext uri="{BB962C8B-B14F-4D97-AF65-F5344CB8AC3E}">
        <p14:creationId xmlns:p14="http://schemas.microsoft.com/office/powerpoint/2010/main" val="3987323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C4346359-5D12-47D6-B741-372C14440EA2}"/>
              </a:ext>
            </a:extLst>
          </p:cNvPr>
          <p:cNvSpPr txBox="1">
            <a:spLocks/>
          </p:cNvSpPr>
          <p:nvPr/>
        </p:nvSpPr>
        <p:spPr bwMode="black">
          <a:xfrm>
            <a:off x="2231136" y="327103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 dirty="0">
                <a:cs typeface="Calibri" panose="020F0502020204030204" pitchFamily="34" charset="0"/>
              </a:rPr>
              <a:t>Robotische Telechirurgie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BA2A4612-E2D2-4AD3-B48B-E08699B6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335" y="3187223"/>
            <a:ext cx="5155810" cy="1180514"/>
          </a:xfrm>
        </p:spPr>
        <p:txBody>
          <a:bodyPr>
            <a:normAutofit/>
          </a:bodyPr>
          <a:lstStyle/>
          <a:p>
            <a:r>
              <a:rPr lang="de-DE" b="1" dirty="0" err="1"/>
              <a:t>Augmented</a:t>
            </a:r>
            <a:r>
              <a:rPr lang="de-DE" b="1" dirty="0"/>
              <a:t> Reality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B15F86-914B-43F5-8EBF-CA028FE45DB2}"/>
              </a:ext>
            </a:extLst>
          </p:cNvPr>
          <p:cNvSpPr/>
          <p:nvPr/>
        </p:nvSpPr>
        <p:spPr>
          <a:xfrm>
            <a:off x="6213231" y="5237090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000" b="1" dirty="0"/>
              <a:t>„</a:t>
            </a:r>
            <a:r>
              <a:rPr lang="de-DE" sz="1000" b="1" dirty="0" err="1"/>
              <a:t>Augmented</a:t>
            </a:r>
            <a:r>
              <a:rPr lang="de-DE" sz="1000" b="1" dirty="0"/>
              <a:t> Reality“ während der OP: Der Arzt kann genau sehen, wo er sich gerade befindet.</a:t>
            </a:r>
          </a:p>
          <a:p>
            <a:pPr algn="ctr"/>
            <a:r>
              <a:rPr lang="de-DE" sz="1000" dirty="0"/>
              <a:t>https://www.faz.net/aktuell/gesellschaft/gesundheit/augmented-reality-hilft-bei-flugangst-und-ops-14472454/augmented-reality-waehrend-14478852.html</a:t>
            </a:r>
          </a:p>
        </p:txBody>
      </p:sp>
      <p:pic>
        <p:nvPicPr>
          <p:cNvPr id="3" name="Grafik 2" descr="Ein Bild, das Person, drinnen enthält.&#10;&#10;Automatisch generierte Beschreibung">
            <a:extLst>
              <a:ext uri="{FF2B5EF4-FFF2-40B4-BE49-F238E27FC236}">
                <a16:creationId xmlns:a16="http://schemas.microsoft.com/office/drawing/2014/main" id="{32F38C28-B75D-44E1-8DE9-0C1FF574E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405" y="1986729"/>
            <a:ext cx="4063673" cy="288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44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F0B0F3-1999-45F1-B083-F9E3AA8CF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0373" y="507493"/>
            <a:ext cx="7729728" cy="610480"/>
          </a:xfrm>
        </p:spPr>
        <p:txBody>
          <a:bodyPr>
            <a:normAutofit fontScale="90000"/>
          </a:bodyPr>
          <a:lstStyle/>
          <a:p>
            <a:r>
              <a:rPr lang="de-DE" dirty="0"/>
              <a:t>Ablauf</a:t>
            </a:r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244ACBA9-CC87-4ADD-8642-3D46A0E54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" y="2228269"/>
            <a:ext cx="6796907" cy="348534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4F52085-77EE-4B15-B7B2-B464E44C1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147" y="2228270"/>
            <a:ext cx="4427072" cy="269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7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67278005-FA63-4E8E-89EB-D97D4F469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796" y="964692"/>
            <a:ext cx="7729728" cy="1188720"/>
          </a:xfrm>
        </p:spPr>
        <p:txBody>
          <a:bodyPr/>
          <a:lstStyle/>
          <a:p>
            <a:r>
              <a:rPr lang="de-DE" dirty="0" err="1"/>
              <a:t>Augmented</a:t>
            </a:r>
            <a:r>
              <a:rPr lang="de-DE" dirty="0"/>
              <a:t> Reality in der Chirurgie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F3D6CB-9143-4AE9-AA18-0D9D7371581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8175" y="2363372"/>
            <a:ext cx="10915650" cy="4079875"/>
          </a:xfrm>
        </p:spPr>
        <p:txBody>
          <a:bodyPr>
            <a:normAutofit/>
          </a:bodyPr>
          <a:lstStyle/>
          <a:p>
            <a:endParaRPr lang="de-DE" dirty="0">
              <a:solidFill>
                <a:schemeClr val="tx1"/>
              </a:solidFill>
              <a:latin typeface="+mj-lt"/>
            </a:endParaRPr>
          </a:p>
          <a:p>
            <a:pPr marL="0" indent="0">
              <a:buNone/>
            </a:pPr>
            <a:endParaRPr lang="de-DE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5585A29-9801-48EE-A691-2E7E801097CC}"/>
              </a:ext>
            </a:extLst>
          </p:cNvPr>
          <p:cNvSpPr txBox="1"/>
          <p:nvPr/>
        </p:nvSpPr>
        <p:spPr>
          <a:xfrm>
            <a:off x="773723" y="2693963"/>
            <a:ext cx="104522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Einblendung zusätzlicher Informationen aus MRT, CT, Ultraschall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Einsatz in der minimalinvasiven Chirurgie aufgrund von Unübersichtlichkeit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Einsatz in der offenen Chirurgie zur Lagebestimmung von Organen, Gefäßen, Nerven,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b="1" dirty="0"/>
              <a:t>Probleme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durch Lageveränderungen und/ oder Organbewegungen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Umlagerung des Patienten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Atemtätigkeit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4277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F2FEB6E-36ED-449C-94A6-DC524E476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2082" y="449464"/>
            <a:ext cx="4270248" cy="704087"/>
          </a:xfrm>
        </p:spPr>
        <p:txBody>
          <a:bodyPr>
            <a:normAutofit/>
          </a:bodyPr>
          <a:lstStyle/>
          <a:p>
            <a:r>
              <a:rPr lang="de-DE" sz="2800" dirty="0"/>
              <a:t>Vorteile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641587-D21E-4FF2-B90C-065C44935F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4659" y="1617785"/>
            <a:ext cx="5403520" cy="5373857"/>
          </a:xfrm>
        </p:spPr>
        <p:txBody>
          <a:bodyPr>
            <a:normAutofit/>
          </a:bodyPr>
          <a:lstStyle/>
          <a:p>
            <a:r>
              <a:rPr lang="de-DE" dirty="0"/>
              <a:t>Schonender für Patient und Chirurg</a:t>
            </a:r>
          </a:p>
          <a:p>
            <a:r>
              <a:rPr lang="de-DE" dirty="0"/>
              <a:t>Komplikationsärmere </a:t>
            </a:r>
            <a:r>
              <a:rPr lang="de-DE" dirty="0" err="1"/>
              <a:t>OP`s</a:t>
            </a:r>
            <a:endParaRPr lang="de-DE" dirty="0"/>
          </a:p>
          <a:p>
            <a:r>
              <a:rPr lang="de-DE" dirty="0"/>
              <a:t>Schneller durchgeführte Eingriffe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3F2D6CB-169E-46FA-A04D-ED4C6BAB4E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1458" y="1617785"/>
            <a:ext cx="5520749" cy="3967968"/>
          </a:xfrm>
        </p:spPr>
        <p:txBody>
          <a:bodyPr>
            <a:normAutofit/>
          </a:bodyPr>
          <a:lstStyle/>
          <a:p>
            <a:r>
              <a:rPr lang="de-DE" dirty="0"/>
              <a:t>Hardware</a:t>
            </a:r>
          </a:p>
          <a:p>
            <a:pPr lvl="1"/>
            <a:r>
              <a:rPr lang="de-DE" sz="1800" dirty="0"/>
              <a:t>Tablets und Smartphones werden am häufigsten verwendet, sind aber unpraktisch</a:t>
            </a:r>
          </a:p>
          <a:p>
            <a:pPr lvl="1"/>
            <a:r>
              <a:rPr lang="de-DE" sz="1800" dirty="0"/>
              <a:t>Brille hat sich noch nicht durchgesetzt </a:t>
            </a:r>
          </a:p>
          <a:p>
            <a:pPr lvl="3"/>
            <a:r>
              <a:rPr lang="de-DE" sz="1800" dirty="0"/>
              <a:t>Potential hat Microsoft </a:t>
            </a:r>
            <a:r>
              <a:rPr lang="de-DE" sz="1800" dirty="0" err="1"/>
              <a:t>Hololens</a:t>
            </a:r>
            <a:endParaRPr lang="de-DE" sz="1800" dirty="0"/>
          </a:p>
          <a:p>
            <a:pPr marL="228600" lvl="1" indent="0">
              <a:buNone/>
            </a:pP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3B88AC9-26D8-4470-B3CB-D73D6B5D10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6027" y="449464"/>
            <a:ext cx="4270248" cy="704087"/>
          </a:xfrm>
        </p:spPr>
        <p:txBody>
          <a:bodyPr>
            <a:normAutofit/>
          </a:bodyPr>
          <a:lstStyle/>
          <a:p>
            <a:r>
              <a:rPr lang="de-DE" sz="2800" dirty="0"/>
              <a:t>Nachteile</a:t>
            </a:r>
          </a:p>
        </p:txBody>
      </p:sp>
      <p:sp>
        <p:nvSpPr>
          <p:cNvPr id="7" name="Pfeil: nach rechts gekrümmt 6">
            <a:extLst>
              <a:ext uri="{FF2B5EF4-FFF2-40B4-BE49-F238E27FC236}">
                <a16:creationId xmlns:a16="http://schemas.microsoft.com/office/drawing/2014/main" id="{258707A4-A4AA-43DC-8328-3C10A8091C1B}"/>
              </a:ext>
            </a:extLst>
          </p:cNvPr>
          <p:cNvSpPr/>
          <p:nvPr/>
        </p:nvSpPr>
        <p:spPr>
          <a:xfrm>
            <a:off x="5888911" y="1969477"/>
            <a:ext cx="441551" cy="717452"/>
          </a:xfrm>
          <a:prstGeom prst="curvedRightArrow">
            <a:avLst>
              <a:gd name="adj1" fmla="val 25000"/>
              <a:gd name="adj2" fmla="val 47239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411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BF0F0F-FD62-4DFF-8C87-ED2E19617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52748"/>
            <a:ext cx="7729728" cy="906311"/>
          </a:xfrm>
        </p:spPr>
        <p:txBody>
          <a:bodyPr>
            <a:normAutofit/>
          </a:bodyPr>
          <a:lstStyle/>
          <a:p>
            <a:r>
              <a:rPr lang="de-DE" dirty="0"/>
              <a:t>Microsoft </a:t>
            </a:r>
            <a:r>
              <a:rPr lang="de-DE" dirty="0" err="1"/>
              <a:t>Hololens</a:t>
            </a:r>
            <a:endParaRPr lang="de-DE" dirty="0"/>
          </a:p>
        </p:txBody>
      </p:sp>
      <p:sp>
        <p:nvSpPr>
          <p:cNvPr id="6" name="Textplatzhalter 1">
            <a:extLst>
              <a:ext uri="{FF2B5EF4-FFF2-40B4-BE49-F238E27FC236}">
                <a16:creationId xmlns:a16="http://schemas.microsoft.com/office/drawing/2014/main" id="{C6DC9CE2-86AE-49F9-8CD8-91274AD36044}"/>
              </a:ext>
            </a:extLst>
          </p:cNvPr>
          <p:cNvSpPr txBox="1">
            <a:spLocks/>
          </p:cNvSpPr>
          <p:nvPr/>
        </p:nvSpPr>
        <p:spPr>
          <a:xfrm>
            <a:off x="6399276" y="2974613"/>
            <a:ext cx="1546625" cy="704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Onlinemedien 5" title="Microsoft HoloLens im c't-Test">
            <a:hlinkClick r:id="" action="ppaction://media"/>
            <a:extLst>
              <a:ext uri="{FF2B5EF4-FFF2-40B4-BE49-F238E27FC236}">
                <a16:creationId xmlns:a16="http://schemas.microsoft.com/office/drawing/2014/main" id="{6A18A7B0-CDE8-4027-AE89-5C00639D4C3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31136" y="1504714"/>
            <a:ext cx="7729728" cy="4347971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A2B0CF2E-9E84-49C4-9462-DB7FAAB45BE4}"/>
              </a:ext>
            </a:extLst>
          </p:cNvPr>
          <p:cNvSpPr/>
          <p:nvPr/>
        </p:nvSpPr>
        <p:spPr>
          <a:xfrm>
            <a:off x="1926453" y="6098340"/>
            <a:ext cx="89456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https://www.devicemed.de/augmented-reality-in-der-medizin-und-darueber-hinaus-a-786104/</a:t>
            </a:r>
          </a:p>
        </p:txBody>
      </p:sp>
    </p:spTree>
    <p:extLst>
      <p:ext uri="{BB962C8B-B14F-4D97-AF65-F5344CB8AC3E}">
        <p14:creationId xmlns:p14="http://schemas.microsoft.com/office/powerpoint/2010/main" val="3767601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67278005-FA63-4E8E-89EB-D97D4F469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796" y="964692"/>
            <a:ext cx="7729728" cy="1188720"/>
          </a:xfrm>
        </p:spPr>
        <p:txBody>
          <a:bodyPr/>
          <a:lstStyle/>
          <a:p>
            <a:r>
              <a:rPr lang="de-DE" dirty="0" err="1"/>
              <a:t>Augmented</a:t>
            </a:r>
            <a:r>
              <a:rPr lang="de-DE" dirty="0"/>
              <a:t> Reality in der Telemedizin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F3D6CB-9143-4AE9-AA18-0D9D7371581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8175" y="2363372"/>
            <a:ext cx="10915650" cy="4079875"/>
          </a:xfrm>
        </p:spPr>
        <p:txBody>
          <a:bodyPr>
            <a:normAutofit/>
          </a:bodyPr>
          <a:lstStyle/>
          <a:p>
            <a:endParaRPr lang="de-DE" dirty="0">
              <a:solidFill>
                <a:schemeClr val="tx1"/>
              </a:solidFill>
              <a:latin typeface="+mj-lt"/>
            </a:endParaRPr>
          </a:p>
          <a:p>
            <a:pPr marL="0" indent="0">
              <a:buNone/>
            </a:pPr>
            <a:endParaRPr lang="de-DE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5585A29-9801-48EE-A691-2E7E801097CC}"/>
              </a:ext>
            </a:extLst>
          </p:cNvPr>
          <p:cNvSpPr txBox="1"/>
          <p:nvPr/>
        </p:nvSpPr>
        <p:spPr>
          <a:xfrm>
            <a:off x="799512" y="2690336"/>
            <a:ext cx="1045229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Arztkonsultation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Fernüberwachung der Vitalparameter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Ferngesteuerte OP-Roboter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b="1" dirty="0"/>
              <a:t>Anwendungsbeispiele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Projekt </a:t>
            </a:r>
            <a:r>
              <a:rPr lang="de-DE" dirty="0" err="1"/>
              <a:t>TemRas</a:t>
            </a:r>
            <a:endParaRPr lang="de-DE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/>
              <a:t>Einsatz eines Telenotarztes via Videostreaming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Zukünftig in Passagierflugzeugen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DE14DA4-0CEE-4EF2-9861-640F807D0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900" y="3530844"/>
            <a:ext cx="3880925" cy="2159761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F6413C8-CBDF-4A16-88D9-F5786CD590D8}"/>
              </a:ext>
            </a:extLst>
          </p:cNvPr>
          <p:cNvSpPr/>
          <p:nvPr/>
        </p:nvSpPr>
        <p:spPr>
          <a:xfrm>
            <a:off x="6635261" y="5700510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000" b="1" dirty="0"/>
              <a:t>Diagnose per Smartphone</a:t>
            </a:r>
          </a:p>
          <a:p>
            <a:pPr algn="ctr"/>
            <a:r>
              <a:rPr lang="de-DE" sz="1000" dirty="0"/>
              <a:t>https://www.coca-cola-deutschland.de/stories/rob-vegas-telemedizin</a:t>
            </a:r>
          </a:p>
        </p:txBody>
      </p:sp>
    </p:spTree>
    <p:extLst>
      <p:ext uri="{BB962C8B-B14F-4D97-AF65-F5344CB8AC3E}">
        <p14:creationId xmlns:p14="http://schemas.microsoft.com/office/powerpoint/2010/main" val="847301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F0B0F3-1999-45F1-B083-F9E3AA8CF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0373" y="507493"/>
            <a:ext cx="7729728" cy="610480"/>
          </a:xfrm>
        </p:spPr>
        <p:txBody>
          <a:bodyPr>
            <a:normAutofit fontScale="90000"/>
          </a:bodyPr>
          <a:lstStyle/>
          <a:p>
            <a:r>
              <a:rPr lang="de-DE" dirty="0"/>
              <a:t>Wo stehen wir?</a:t>
            </a:r>
          </a:p>
        </p:txBody>
      </p:sp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91EDDDC-21A8-4211-80F6-3E94BDCFB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" y="2228269"/>
            <a:ext cx="4603021" cy="236035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A20F160-599B-4DA9-95E0-18AD33147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633" y="2228270"/>
            <a:ext cx="6354586" cy="387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90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C4346359-5D12-47D6-B741-372C14440EA2}"/>
              </a:ext>
            </a:extLst>
          </p:cNvPr>
          <p:cNvSpPr txBox="1">
            <a:spLocks/>
          </p:cNvSpPr>
          <p:nvPr/>
        </p:nvSpPr>
        <p:spPr bwMode="black">
          <a:xfrm>
            <a:off x="2231136" y="327103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 dirty="0">
                <a:cs typeface="Calibri" panose="020F0502020204030204" pitchFamily="34" charset="0"/>
              </a:rPr>
              <a:t>Entlastung für Routineaufgaben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BA2A4612-E2D2-4AD3-B48B-E08699B6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335" y="3187223"/>
            <a:ext cx="5155810" cy="1180514"/>
          </a:xfrm>
        </p:spPr>
        <p:txBody>
          <a:bodyPr>
            <a:normAutofit/>
          </a:bodyPr>
          <a:lstStyle/>
          <a:p>
            <a:r>
              <a:rPr lang="de-DE" b="1" dirty="0" err="1"/>
              <a:t>Xenex</a:t>
            </a:r>
            <a:r>
              <a:rPr lang="de-DE" b="1" dirty="0"/>
              <a:t> Robot</a:t>
            </a:r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B15F86-914B-43F5-8EBF-CA028FE45DB2}"/>
              </a:ext>
            </a:extLst>
          </p:cNvPr>
          <p:cNvSpPr/>
          <p:nvPr/>
        </p:nvSpPr>
        <p:spPr>
          <a:xfrm>
            <a:off x="6096000" y="5110481"/>
            <a:ext cx="6096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100" b="1" dirty="0"/>
              <a:t> </a:t>
            </a:r>
            <a:r>
              <a:rPr lang="de-DE" sz="1100" b="1" dirty="0" err="1">
                <a:latin typeface="+mj-lt"/>
              </a:rPr>
              <a:t>Xenex</a:t>
            </a:r>
            <a:r>
              <a:rPr lang="de-DE" sz="1100" b="1" dirty="0">
                <a:latin typeface="+mj-lt"/>
              </a:rPr>
              <a:t> Robot</a:t>
            </a:r>
          </a:p>
          <a:p>
            <a:pPr algn="ctr"/>
            <a:r>
              <a:rPr lang="de-DE" sz="1000" dirty="0"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https://www.medinside.ch/de/post/der-naechste-roboter-im-kampf-gegen-die-keime</a:t>
            </a:r>
            <a:endParaRPr lang="de-DE" sz="1000" dirty="0">
              <a:latin typeface="+mj-lt"/>
            </a:endParaRPr>
          </a:p>
        </p:txBody>
      </p:sp>
      <p:pic>
        <p:nvPicPr>
          <p:cNvPr id="8" name="Grafik 7" descr="https://res.cloudinary.com/deep-impact-ag/image/upload/c_thumb,w_862/f_jpg/e_unsharp_mask:75/q_auto/cu1exktoceoyc8zv1mib.jpg">
            <a:extLst>
              <a:ext uri="{FF2B5EF4-FFF2-40B4-BE49-F238E27FC236}">
                <a16:creationId xmlns:a16="http://schemas.microsoft.com/office/drawing/2014/main" id="{12F65BB4-9C29-4F6F-88C3-341F1FFBD34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439" y="2398613"/>
            <a:ext cx="4212004" cy="25039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5977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F5585A29-9801-48EE-A691-2E7E801097CC}"/>
              </a:ext>
            </a:extLst>
          </p:cNvPr>
          <p:cNvSpPr txBox="1"/>
          <p:nvPr/>
        </p:nvSpPr>
        <p:spPr>
          <a:xfrm>
            <a:off x="722139" y="404336"/>
            <a:ext cx="10452295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sz="2400" dirty="0">
                <a:latin typeface="+mj-lt"/>
              </a:rPr>
              <a:t>Germ-</a:t>
            </a:r>
            <a:r>
              <a:rPr lang="de-DE" sz="2400" dirty="0" err="1">
                <a:latin typeface="+mj-lt"/>
              </a:rPr>
              <a:t>Zapping</a:t>
            </a:r>
            <a:r>
              <a:rPr lang="de-DE" sz="2400" dirty="0">
                <a:latin typeface="+mj-lt"/>
              </a:rPr>
              <a:t> Robot hergestellt von dem US-amerikanischen Hersteller </a:t>
            </a:r>
            <a:r>
              <a:rPr lang="de-DE" sz="2400" dirty="0" err="1">
                <a:latin typeface="+mj-lt"/>
              </a:rPr>
              <a:t>Xenex</a:t>
            </a:r>
            <a:r>
              <a:rPr lang="de-DE" sz="2400" dirty="0">
                <a:latin typeface="+mj-lt"/>
              </a:rPr>
              <a:t>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sz="2400" dirty="0">
                <a:latin typeface="+mj-lt"/>
              </a:rPr>
              <a:t>Erzeugt UV-Licht (25.000 Mal stärker ist als Sonnenlicht)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Wird die Xenon-Lampe elektrisch aufgeladen, bindet sie Bakterien-DNA und zerstört die Keime</a:t>
            </a:r>
            <a:endParaRPr lang="de-DE" sz="2400" dirty="0">
              <a:latin typeface="+mj-lt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sz="2400" dirty="0">
                <a:latin typeface="+mj-lt"/>
              </a:rPr>
              <a:t>Tötet das Ebola-Virus in zwei Minuten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sz="2400" dirty="0">
                <a:latin typeface="+mj-lt"/>
              </a:rPr>
              <a:t>Eliminiert innerhalb von 12 Minuten etwa 70 Prozent der Bakterien in einem Krankenzimmer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sz="2400" dirty="0">
                <a:latin typeface="+mj-lt"/>
              </a:rPr>
              <a:t>Ziel: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>
                <a:latin typeface="+mj-lt"/>
              </a:rPr>
              <a:t>neue, stärkere Waffe im Kampf gegen Krankenhausinfektionen, insbesondere gegen die «Superbugs»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2400" dirty="0">
                <a:latin typeface="+mj-lt"/>
              </a:rPr>
              <a:t>Entlastung des Reinigungs- und Pflegepersonals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Kosten: 100.000 US-Dollar.</a:t>
            </a:r>
          </a:p>
          <a:p>
            <a:pPr lvl="1"/>
            <a:endParaRPr lang="de-DE" dirty="0">
              <a:latin typeface="+mj-lt"/>
            </a:endParaRPr>
          </a:p>
          <a:p>
            <a:r>
              <a:rPr lang="de-DE" dirty="0"/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688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C4346359-5D12-47D6-B741-372C14440EA2}"/>
              </a:ext>
            </a:extLst>
          </p:cNvPr>
          <p:cNvSpPr txBox="1">
            <a:spLocks/>
          </p:cNvSpPr>
          <p:nvPr/>
        </p:nvSpPr>
        <p:spPr bwMode="black">
          <a:xfrm>
            <a:off x="2231136" y="327103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 dirty="0">
                <a:cs typeface="Calibri" panose="020F0502020204030204" pitchFamily="34" charset="0"/>
              </a:rPr>
              <a:t>Entlastung für Routineaufgaben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BA2A4612-E2D2-4AD3-B48B-E08699B6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335" y="3187223"/>
            <a:ext cx="5155810" cy="1180514"/>
          </a:xfrm>
        </p:spPr>
        <p:txBody>
          <a:bodyPr>
            <a:normAutofit/>
          </a:bodyPr>
          <a:lstStyle/>
          <a:p>
            <a:r>
              <a:rPr lang="de-DE" b="1" dirty="0" err="1"/>
              <a:t>Robear</a:t>
            </a:r>
            <a:endParaRPr lang="de-DE" dirty="0"/>
          </a:p>
        </p:txBody>
      </p:sp>
      <p:pic>
        <p:nvPicPr>
          <p:cNvPr id="9" name="Grafik 8" descr="... soll Bettlägrige tragen ...  (Foto: Riken)">
            <a:extLst>
              <a:ext uri="{FF2B5EF4-FFF2-40B4-BE49-F238E27FC236}">
                <a16:creationId xmlns:a16="http://schemas.microsoft.com/office/drawing/2014/main" id="{DDFB0A32-B453-4F57-98BA-7DA1E0F3668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123" y="2305525"/>
            <a:ext cx="4653011" cy="278224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4C4BB39C-61B7-4C0C-8D7E-A744E10E2CFC}"/>
              </a:ext>
            </a:extLst>
          </p:cNvPr>
          <p:cNvSpPr/>
          <p:nvPr/>
        </p:nvSpPr>
        <p:spPr>
          <a:xfrm>
            <a:off x="6096000" y="5087773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0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Robear</a:t>
            </a:r>
            <a:endParaRPr lang="de-DE" sz="10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de-DE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https://www.golem.de/news/robear-baerenroboter-traegt-kranke-1502-112649.html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271056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BF0F0F-FD62-4DFF-8C87-ED2E19617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52748"/>
            <a:ext cx="7729728" cy="906311"/>
          </a:xfrm>
        </p:spPr>
        <p:txBody>
          <a:bodyPr>
            <a:normAutofit/>
          </a:bodyPr>
          <a:lstStyle/>
          <a:p>
            <a:r>
              <a:rPr lang="de-DE" dirty="0" err="1"/>
              <a:t>Robear</a:t>
            </a:r>
            <a:endParaRPr lang="de-DE" dirty="0"/>
          </a:p>
        </p:txBody>
      </p:sp>
      <p:sp>
        <p:nvSpPr>
          <p:cNvPr id="6" name="Textplatzhalter 1">
            <a:extLst>
              <a:ext uri="{FF2B5EF4-FFF2-40B4-BE49-F238E27FC236}">
                <a16:creationId xmlns:a16="http://schemas.microsoft.com/office/drawing/2014/main" id="{C6DC9CE2-86AE-49F9-8CD8-91274AD36044}"/>
              </a:ext>
            </a:extLst>
          </p:cNvPr>
          <p:cNvSpPr txBox="1">
            <a:spLocks/>
          </p:cNvSpPr>
          <p:nvPr/>
        </p:nvSpPr>
        <p:spPr>
          <a:xfrm>
            <a:off x="6399276" y="2974613"/>
            <a:ext cx="1546625" cy="704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Onlinemedien 2" title="ROBEAR: The strong robot with the gentle touch">
            <a:hlinkClick r:id="" action="ppaction://media"/>
            <a:extLst>
              <a:ext uri="{FF2B5EF4-FFF2-40B4-BE49-F238E27FC236}">
                <a16:creationId xmlns:a16="http://schemas.microsoft.com/office/drawing/2014/main" id="{BAA330EB-F07D-49B5-9A3A-D09302847BF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125079" y="1392311"/>
            <a:ext cx="5829300" cy="43688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FC8081F2-23E7-40FE-AB4E-8DE5C9A5F1FB}"/>
              </a:ext>
            </a:extLst>
          </p:cNvPr>
          <p:cNvSpPr/>
          <p:nvPr/>
        </p:nvSpPr>
        <p:spPr>
          <a:xfrm>
            <a:off x="3000531" y="5973466"/>
            <a:ext cx="6078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http://www.riken.jp/en/pr/videos/press-releases/20150312/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5812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F5585A29-9801-48EE-A691-2E7E801097CC}"/>
              </a:ext>
            </a:extLst>
          </p:cNvPr>
          <p:cNvSpPr txBox="1"/>
          <p:nvPr/>
        </p:nvSpPr>
        <p:spPr>
          <a:xfrm>
            <a:off x="694004" y="1009247"/>
            <a:ext cx="10644556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sz="2400" dirty="0"/>
              <a:t>Entwickelt in Japan ( gilt als weltweit führende Nation in der Assistenzrobotik)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sz="2400" dirty="0"/>
              <a:t>Kann Patienten mit einem Gewicht von bis zu 61 Kilogramm sicher aus einem Bett heben und in einen Rollstuhl setzen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sz="2400" dirty="0"/>
              <a:t>Rücktransfer geht auch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sz="2400" dirty="0"/>
              <a:t>Kann niederknien und einen Menschen vom Fußboden aufheben und in einen Rollstuhl setzen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sz="2400" dirty="0"/>
              <a:t>Kann rückwärts gehen und Patienten beim Aufstehen unterstützen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sz="2400" dirty="0"/>
              <a:t>Kann ein Vornüberfallen verhindern, da es möglich ist, die Beine des Roboters auszufahren, wenn ein Patient angehoben werden soll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de-DE" sz="2400" dirty="0"/>
              <a:t>Im Einsatz ist ROBEAR allerdings noch nicht</a:t>
            </a:r>
          </a:p>
          <a:p>
            <a:pPr lvl="1"/>
            <a:endParaRPr lang="de-DE" dirty="0">
              <a:latin typeface="+mj-lt"/>
            </a:endParaRPr>
          </a:p>
          <a:p>
            <a:r>
              <a:rPr lang="de-DE" dirty="0"/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1805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3820A7F-BBEF-4ED5-8528-1EBC831AE62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447" y="2292194"/>
            <a:ext cx="2003499" cy="2715065"/>
          </a:xfrm>
          <a:prstGeom prst="rect">
            <a:avLst/>
          </a:prstGeom>
        </p:spPr>
      </p:pic>
      <p:pic>
        <p:nvPicPr>
          <p:cNvPr id="6" name="Grafik 5" descr="Robodoc">
            <a:extLst>
              <a:ext uri="{FF2B5EF4-FFF2-40B4-BE49-F238E27FC236}">
                <a16:creationId xmlns:a16="http://schemas.microsoft.com/office/drawing/2014/main" id="{67C6629B-4310-4226-940A-7FAFB9AD8DC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825" y="2292194"/>
            <a:ext cx="3559125" cy="26499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C4346359-5D12-47D6-B741-372C14440EA2}"/>
              </a:ext>
            </a:extLst>
          </p:cNvPr>
          <p:cNvSpPr txBox="1">
            <a:spLocks/>
          </p:cNvSpPr>
          <p:nvPr/>
        </p:nvSpPr>
        <p:spPr bwMode="black">
          <a:xfrm>
            <a:off x="2231136" y="284900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>
                <a:cs typeface="Calibri" panose="020F0502020204030204" pitchFamily="34" charset="0"/>
              </a:rPr>
              <a:t>Chirurgieroboter</a:t>
            </a: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BA2A4612-E2D2-4AD3-B48B-E08699B6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35" y="3187223"/>
            <a:ext cx="4486656" cy="859916"/>
          </a:xfrm>
        </p:spPr>
        <p:txBody>
          <a:bodyPr/>
          <a:lstStyle/>
          <a:p>
            <a:r>
              <a:rPr lang="de-DE" dirty="0" err="1"/>
              <a:t>Robodoc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9898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C4346359-5D12-47D6-B741-372C14440EA2}"/>
              </a:ext>
            </a:extLst>
          </p:cNvPr>
          <p:cNvSpPr txBox="1">
            <a:spLocks/>
          </p:cNvSpPr>
          <p:nvPr/>
        </p:nvSpPr>
        <p:spPr bwMode="black">
          <a:xfrm>
            <a:off x="2231136" y="327103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 dirty="0">
                <a:cs typeface="Calibri" panose="020F0502020204030204" pitchFamily="34" charset="0"/>
              </a:rPr>
              <a:t>Entlastung für Routineaufgaben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BA2A4612-E2D2-4AD3-B48B-E08699B6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217" y="3330020"/>
            <a:ext cx="5521569" cy="1180514"/>
          </a:xfrm>
        </p:spPr>
        <p:txBody>
          <a:bodyPr>
            <a:normAutofit fontScale="90000"/>
          </a:bodyPr>
          <a:lstStyle/>
          <a:p>
            <a:r>
              <a:rPr lang="de-DE" b="1" dirty="0"/>
              <a:t>Intelligenter Pflegewagen/ Serviceroboter</a:t>
            </a:r>
            <a:endParaRPr lang="de-DE" dirty="0"/>
          </a:p>
        </p:txBody>
      </p:sp>
      <p:pic>
        <p:nvPicPr>
          <p:cNvPr id="6" name="Grafik 5" descr="https://idw-online.de/de/newsimage?id=306956&amp;size=screen">
            <a:extLst>
              <a:ext uri="{FF2B5EF4-FFF2-40B4-BE49-F238E27FC236}">
                <a16:creationId xmlns:a16="http://schemas.microsoft.com/office/drawing/2014/main" id="{5B6B801A-0AA4-4542-BB99-1C0461ADFC9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029" y="1936178"/>
            <a:ext cx="3139855" cy="170722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D37E1C42-8ACA-4B80-9459-AD19A3A7D5EB}"/>
              </a:ext>
            </a:extLst>
          </p:cNvPr>
          <p:cNvSpPr/>
          <p:nvPr/>
        </p:nvSpPr>
        <p:spPr>
          <a:xfrm>
            <a:off x="6096000" y="3643278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000" b="1" dirty="0">
                <a:latin typeface="+mj-lt"/>
                <a:ea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Intelligenter Pflegewagen</a:t>
            </a:r>
          </a:p>
          <a:p>
            <a:pPr algn="ctr"/>
            <a:r>
              <a:rPr lang="de-DE" sz="1000" dirty="0">
                <a:latin typeface="+mj-lt"/>
                <a:ea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https://www.fraunhofer.de/de/forschung/forschungsfelder/gesundheit-umwelt/assistenzsysteme/intelligente-technologien-fuer-die-stationaere-pflege.html</a:t>
            </a:r>
            <a:endParaRPr lang="de-DE" sz="1000" dirty="0">
              <a:latin typeface="+mj-lt"/>
              <a:ea typeface="Times New Roman" panose="02020603050405020304" pitchFamily="18" charset="0"/>
            </a:endParaRPr>
          </a:p>
        </p:txBody>
      </p:sp>
      <p:pic>
        <p:nvPicPr>
          <p:cNvPr id="8" name="Grafik 7" descr="https://idw-online.de/de/newsimage?id=306957&amp;size=screen">
            <a:extLst>
              <a:ext uri="{FF2B5EF4-FFF2-40B4-BE49-F238E27FC236}">
                <a16:creationId xmlns:a16="http://schemas.microsoft.com/office/drawing/2014/main" id="{61A4C4A3-DE0B-4C3A-A473-0A25786F6F6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028" y="4367737"/>
            <a:ext cx="3139855" cy="18995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1370BC6-747F-4251-A8C1-EE0F529D471C}"/>
              </a:ext>
            </a:extLst>
          </p:cNvPr>
          <p:cNvSpPr/>
          <p:nvPr/>
        </p:nvSpPr>
        <p:spPr>
          <a:xfrm>
            <a:off x="6164955" y="6253898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000" b="1" dirty="0">
                <a:ea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Serviceroboter</a:t>
            </a:r>
          </a:p>
          <a:p>
            <a:pPr algn="ctr"/>
            <a:r>
              <a:rPr lang="de-DE" sz="1000" dirty="0">
                <a:ea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https://www.fraunhofer.de/de/forschung/forschungsfelder/gesundheit-umwelt/assistenzsysteme/intelligente-technologien-fuer-die-stationaere-pflege.html</a:t>
            </a:r>
            <a:endParaRPr lang="de-DE" sz="1000" dirty="0"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778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F8D029A-F3D8-4A16-826E-D5DF80E34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3436" y="512768"/>
            <a:ext cx="4270248" cy="704087"/>
          </a:xfrm>
        </p:spPr>
        <p:txBody>
          <a:bodyPr/>
          <a:lstStyle/>
          <a:p>
            <a:r>
              <a:rPr lang="de-DE" dirty="0"/>
              <a:t>Intelligenter Pflegewagen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3FCCBF5-3D75-4FFA-ADCE-D87F8608A6D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F6EEA1C-06F3-4D22-B2AD-4BDE849C22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8318" y="3143250"/>
            <a:ext cx="4253484" cy="2596776"/>
          </a:xfrm>
        </p:spPr>
        <p:txBody>
          <a:bodyPr/>
          <a:lstStyle/>
          <a:p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FACB820-2620-4961-BB63-BE33BB8C25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90606" y="512768"/>
            <a:ext cx="4270248" cy="704087"/>
          </a:xfrm>
        </p:spPr>
        <p:txBody>
          <a:bodyPr/>
          <a:lstStyle/>
          <a:p>
            <a:r>
              <a:rPr lang="de-DE" dirty="0"/>
              <a:t>Serviceroboter</a:t>
            </a:r>
          </a:p>
        </p:txBody>
      </p:sp>
    </p:spTree>
    <p:extLst>
      <p:ext uri="{BB962C8B-B14F-4D97-AF65-F5344CB8AC3E}">
        <p14:creationId xmlns:p14="http://schemas.microsoft.com/office/powerpoint/2010/main" val="2580910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C4346359-5D12-47D6-B741-372C14440EA2}"/>
              </a:ext>
            </a:extLst>
          </p:cNvPr>
          <p:cNvSpPr txBox="1">
            <a:spLocks/>
          </p:cNvSpPr>
          <p:nvPr/>
        </p:nvSpPr>
        <p:spPr bwMode="black">
          <a:xfrm>
            <a:off x="2231136" y="327103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 dirty="0">
                <a:cs typeface="Calibri" panose="020F0502020204030204" pitchFamily="34" charset="0"/>
              </a:rPr>
              <a:t>Emotionsgesteuerte Roboter</a:t>
            </a:r>
          </a:p>
        </p:txBody>
      </p:sp>
      <p:pic>
        <p:nvPicPr>
          <p:cNvPr id="5" name="Grafik 4" descr="Ein Bild, das Person, drinnen, Mann enthält.&#10;&#10;Automatisch generierte Beschreibung">
            <a:extLst>
              <a:ext uri="{FF2B5EF4-FFF2-40B4-BE49-F238E27FC236}">
                <a16:creationId xmlns:a16="http://schemas.microsoft.com/office/drawing/2014/main" id="{94CF5501-C272-4B2B-9B9F-3669A6CCC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277" y="1849901"/>
            <a:ext cx="2785404" cy="1856936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A566BF13-F071-4177-81D2-3A30BD1BEED6}"/>
              </a:ext>
            </a:extLst>
          </p:cNvPr>
          <p:cNvSpPr/>
          <p:nvPr/>
        </p:nvSpPr>
        <p:spPr>
          <a:xfrm>
            <a:off x="128954" y="3706837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000" b="1" dirty="0" err="1"/>
              <a:t>Paro</a:t>
            </a:r>
            <a:endParaRPr lang="de-DE" sz="1000" b="1" dirty="0"/>
          </a:p>
          <a:p>
            <a:pPr algn="ctr"/>
            <a:r>
              <a:rPr lang="de-DE" sz="1000" dirty="0"/>
              <a:t>https://www.thestar.com/news/insight/2015/10/05/meet-paro-a-furry-friend-to-dementia-patients.html</a:t>
            </a:r>
          </a:p>
        </p:txBody>
      </p:sp>
      <p:pic>
        <p:nvPicPr>
          <p:cNvPr id="12" name="Grafik 11" descr="Ein Bild, das drinnen, Wand, Frau, Tisch enthält.&#10;&#10;Automatisch generierte Beschreibung">
            <a:extLst>
              <a:ext uri="{FF2B5EF4-FFF2-40B4-BE49-F238E27FC236}">
                <a16:creationId xmlns:a16="http://schemas.microsoft.com/office/drawing/2014/main" id="{989C343C-C40D-4CF1-931D-3294DC5766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26" r="1632"/>
          <a:stretch/>
        </p:blipFill>
        <p:spPr>
          <a:xfrm>
            <a:off x="7698012" y="1849901"/>
            <a:ext cx="2844287" cy="1823199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32E0D0BC-622E-4D15-AC65-C266B513AFB7}"/>
              </a:ext>
            </a:extLst>
          </p:cNvPr>
          <p:cNvSpPr/>
          <p:nvPr/>
        </p:nvSpPr>
        <p:spPr>
          <a:xfrm>
            <a:off x="6016283" y="3706837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000" b="1" dirty="0"/>
              <a:t>JIBO</a:t>
            </a:r>
          </a:p>
          <a:p>
            <a:pPr algn="ctr"/>
            <a:r>
              <a:rPr lang="de-DE" sz="1000" dirty="0"/>
              <a:t>https://ideecon.com/jibo-social-roboter-in-deutschland-kaufen/13205</a:t>
            </a:r>
          </a:p>
        </p:txBody>
      </p:sp>
      <p:pic>
        <p:nvPicPr>
          <p:cNvPr id="15" name="Grafik 14" descr="Ein Bild, das Person, drinnen, Mann, Boden enthält.&#10;&#10;Automatisch generierte Beschreibung">
            <a:extLst>
              <a:ext uri="{FF2B5EF4-FFF2-40B4-BE49-F238E27FC236}">
                <a16:creationId xmlns:a16="http://schemas.microsoft.com/office/drawing/2014/main" id="{7F9D4326-F973-435C-A3DD-BDAF63F86B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50" r="-7128"/>
          <a:stretch/>
        </p:blipFill>
        <p:spPr>
          <a:xfrm>
            <a:off x="1495618" y="4439286"/>
            <a:ext cx="2998371" cy="1458565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21ABDCD1-1035-4CEC-9FB5-8E6C2F772D9A}"/>
              </a:ext>
            </a:extLst>
          </p:cNvPr>
          <p:cNvSpPr/>
          <p:nvPr/>
        </p:nvSpPr>
        <p:spPr>
          <a:xfrm>
            <a:off x="0" y="589785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000" b="1" dirty="0"/>
              <a:t>Pepper</a:t>
            </a:r>
          </a:p>
          <a:p>
            <a:pPr algn="ctr"/>
            <a:r>
              <a:rPr lang="de-DE" sz="1000" dirty="0"/>
              <a:t>https://www.faz.net/aktuell/finanzen/finanzmarkt/wie-aktien-von-dem-roboter-pepper-profitieren-15700876.html</a:t>
            </a:r>
          </a:p>
        </p:txBody>
      </p:sp>
      <p:pic>
        <p:nvPicPr>
          <p:cNvPr id="18" name="Grafik 17" descr="Ein Bild, das Boden, drinnen, Wand, Fenster enthält.&#10;&#10;Automatisch generierte Beschreibung">
            <a:extLst>
              <a:ext uri="{FF2B5EF4-FFF2-40B4-BE49-F238E27FC236}">
                <a16:creationId xmlns:a16="http://schemas.microsoft.com/office/drawing/2014/main" id="{51B03306-9AC3-4414-8D5C-AD3E0AC63E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8012" y="4303412"/>
            <a:ext cx="2891973" cy="1626734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C793B251-9130-45F0-9775-CDB5F9FB329F}"/>
              </a:ext>
            </a:extLst>
          </p:cNvPr>
          <p:cNvSpPr/>
          <p:nvPr/>
        </p:nvSpPr>
        <p:spPr>
          <a:xfrm>
            <a:off x="6072155" y="612661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000" b="1" dirty="0"/>
              <a:t>Buddy</a:t>
            </a:r>
          </a:p>
          <a:p>
            <a:pPr algn="ctr"/>
            <a:r>
              <a:rPr lang="de-DE" sz="1000" dirty="0"/>
              <a:t>https://ze.tt/wuerdest-du-mit-diesem-roboter-zusammenleben-wollen/</a:t>
            </a:r>
          </a:p>
        </p:txBody>
      </p:sp>
    </p:spTree>
    <p:extLst>
      <p:ext uri="{BB962C8B-B14F-4D97-AF65-F5344CB8AC3E}">
        <p14:creationId xmlns:p14="http://schemas.microsoft.com/office/powerpoint/2010/main" val="42004508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ntelligente, eigenständig arbeitende Roboter in der Medizinbranche sind noch Zukunftsmusik.">
            <a:extLst>
              <a:ext uri="{FF2B5EF4-FFF2-40B4-BE49-F238E27FC236}">
                <a16:creationId xmlns:a16="http://schemas.microsoft.com/office/drawing/2014/main" id="{889FBD38-9B0D-4BBC-85FC-D67D7B5D270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844" y="2532282"/>
            <a:ext cx="5288279" cy="356606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916B6A75-E4C7-4BF1-949B-51292A809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Vielen Dank für Eure Aufmerksamkeit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52E022F-9271-48A2-98AB-84E5F006471B}"/>
              </a:ext>
            </a:extLst>
          </p:cNvPr>
          <p:cNvSpPr/>
          <p:nvPr/>
        </p:nvSpPr>
        <p:spPr>
          <a:xfrm>
            <a:off x="1652954" y="6098344"/>
            <a:ext cx="8736037" cy="414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de-DE" sz="1000" b="1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Intelligente, eigenständig arbeitende Roboter in der Medizinbranche sind noch Zukunftsmusik.</a:t>
            </a:r>
          </a:p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de-DE" sz="1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https://www.it-zoom.de/it-director/e/robotik-in-der-medizinbranche-die-pflege-der-zukunft-19656/</a:t>
            </a:r>
          </a:p>
        </p:txBody>
      </p:sp>
    </p:spTree>
    <p:extLst>
      <p:ext uri="{BB962C8B-B14F-4D97-AF65-F5344CB8AC3E}">
        <p14:creationId xmlns:p14="http://schemas.microsoft.com/office/powerpoint/2010/main" val="1395691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F2FEB6E-36ED-449C-94A6-DC524E476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2082" y="604209"/>
            <a:ext cx="4270248" cy="704087"/>
          </a:xfrm>
        </p:spPr>
        <p:txBody>
          <a:bodyPr>
            <a:normAutofit/>
          </a:bodyPr>
          <a:lstStyle/>
          <a:p>
            <a:r>
              <a:rPr lang="de-DE" sz="2800" dirty="0"/>
              <a:t>Vorteile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641587-D21E-4FF2-B90C-065C44935F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55897" y="1793191"/>
            <a:ext cx="4650078" cy="3398227"/>
          </a:xfrm>
        </p:spPr>
        <p:txBody>
          <a:bodyPr>
            <a:normAutofit/>
          </a:bodyPr>
          <a:lstStyle/>
          <a:p>
            <a:r>
              <a:rPr lang="de-DE" sz="2000" dirty="0"/>
              <a:t>exakte Fräsung</a:t>
            </a:r>
          </a:p>
          <a:p>
            <a:r>
              <a:rPr lang="de-DE" sz="2000" dirty="0"/>
              <a:t>präzise Platzierung der Prothese</a:t>
            </a:r>
          </a:p>
          <a:p>
            <a:r>
              <a:rPr lang="de-DE" sz="2000" dirty="0"/>
              <a:t>geringe Beinlängendifferenzen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3F2D6CB-169E-46FA-A04D-ED4C6BAB4E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17052" y="1793191"/>
            <a:ext cx="5520749" cy="3967968"/>
          </a:xfrm>
        </p:spPr>
        <p:txBody>
          <a:bodyPr>
            <a:normAutofit/>
          </a:bodyPr>
          <a:lstStyle/>
          <a:p>
            <a:pPr lvl="0"/>
            <a:r>
              <a:rPr lang="de-DE" sz="2000" dirty="0"/>
              <a:t>Zusätzliche OP</a:t>
            </a:r>
          </a:p>
          <a:p>
            <a:pPr lvl="0"/>
            <a:r>
              <a:rPr lang="de-DE" sz="2000" dirty="0"/>
              <a:t>Zusätzliche Strahlenbelastung (CT)</a:t>
            </a:r>
          </a:p>
          <a:p>
            <a:pPr lvl="0"/>
            <a:r>
              <a:rPr lang="de-DE" sz="2000" dirty="0"/>
              <a:t>Erweiterter operativer Zugang mit Muskelschäden (Gesäßmuskulatur)</a:t>
            </a:r>
          </a:p>
          <a:p>
            <a:pPr lvl="0"/>
            <a:r>
              <a:rPr lang="de-DE" sz="2000" dirty="0"/>
              <a:t>Trendelenburg-Hinken (z.T. kein Gehen ohne OP möglich)</a:t>
            </a:r>
          </a:p>
          <a:p>
            <a:pPr lvl="0"/>
            <a:r>
              <a:rPr lang="de-DE" sz="2000" dirty="0"/>
              <a:t>18% Revisionen</a:t>
            </a:r>
          </a:p>
          <a:p>
            <a:pPr lvl="0"/>
            <a:r>
              <a:rPr lang="de-DE" sz="2000" dirty="0"/>
              <a:t>OP-Dauer 20% länger</a:t>
            </a:r>
          </a:p>
          <a:p>
            <a:pPr lvl="0"/>
            <a:r>
              <a:rPr lang="de-DE" sz="2000" dirty="0"/>
              <a:t>Doppelter Blutverlust</a:t>
            </a:r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3B88AC9-26D8-4470-B3CB-D73D6B5D10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64925" y="604208"/>
            <a:ext cx="4270248" cy="704087"/>
          </a:xfrm>
        </p:spPr>
        <p:txBody>
          <a:bodyPr>
            <a:normAutofit/>
          </a:bodyPr>
          <a:lstStyle/>
          <a:p>
            <a:r>
              <a:rPr lang="de-DE" sz="2800" dirty="0"/>
              <a:t>Nachteile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EDA9FE40-AD0B-4318-9341-69CD827BCD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340898" y="4027096"/>
            <a:ext cx="2110203" cy="232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83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C4346359-5D12-47D6-B741-372C14440EA2}"/>
              </a:ext>
            </a:extLst>
          </p:cNvPr>
          <p:cNvSpPr txBox="1">
            <a:spLocks/>
          </p:cNvSpPr>
          <p:nvPr/>
        </p:nvSpPr>
        <p:spPr bwMode="black">
          <a:xfrm>
            <a:off x="2231136" y="284900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>
                <a:cs typeface="Calibri" panose="020F0502020204030204" pitchFamily="34" charset="0"/>
              </a:rPr>
              <a:t>Chirurgieroboter</a:t>
            </a: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BA2A4612-E2D2-4AD3-B48B-E08699B6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35" y="3187223"/>
            <a:ext cx="4486656" cy="859916"/>
          </a:xfrm>
        </p:spPr>
        <p:txBody>
          <a:bodyPr/>
          <a:lstStyle/>
          <a:p>
            <a:r>
              <a:rPr lang="de-DE" dirty="0"/>
              <a:t>Caspar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06F8292-5F13-4A74-B9AB-BDBECF47DD6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463" y="2353944"/>
            <a:ext cx="2719974" cy="276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905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BF0F0F-FD62-4DFF-8C87-ED2E19617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49696"/>
            <a:ext cx="7729728" cy="906311"/>
          </a:xfrm>
        </p:spPr>
        <p:txBody>
          <a:bodyPr/>
          <a:lstStyle/>
          <a:p>
            <a:r>
              <a:rPr lang="de-DE" dirty="0"/>
              <a:t>Phasen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F3D6CB-9143-4AE9-AA18-0D9D73715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074985"/>
            <a:ext cx="8314005" cy="42333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Pionierphase</a:t>
            </a:r>
            <a:r>
              <a:rPr lang="de-DE" dirty="0"/>
              <a:t> </a:t>
            </a:r>
          </a:p>
          <a:p>
            <a:r>
              <a:rPr lang="de-DE" dirty="0"/>
              <a:t>von der Idee bis zur Entwicklung </a:t>
            </a:r>
          </a:p>
          <a:p>
            <a:pPr marL="0" indent="0">
              <a:buNone/>
            </a:pPr>
            <a:r>
              <a:rPr lang="de-DE" b="1" dirty="0"/>
              <a:t>Einsatz</a:t>
            </a:r>
          </a:p>
          <a:p>
            <a:r>
              <a:rPr lang="de-DE" dirty="0"/>
              <a:t> Insgesamt mehr als 6000 </a:t>
            </a:r>
            <a:r>
              <a:rPr lang="de-DE" dirty="0" err="1"/>
              <a:t>Robodoc</a:t>
            </a:r>
            <a:r>
              <a:rPr lang="de-DE" dirty="0"/>
              <a:t>-OPs von 1994 – 2004</a:t>
            </a:r>
          </a:p>
          <a:p>
            <a:r>
              <a:rPr lang="de-DE" dirty="0"/>
              <a:t>In Deutschland: 60 Kliniken / 500 000 Euro/Roboter </a:t>
            </a:r>
          </a:p>
          <a:p>
            <a:pPr marL="0" indent="0">
              <a:buNone/>
            </a:pPr>
            <a:r>
              <a:rPr lang="de-DE" b="1" dirty="0"/>
              <a:t>Krise</a:t>
            </a:r>
            <a:r>
              <a:rPr lang="de-DE" dirty="0"/>
              <a:t> </a:t>
            </a:r>
          </a:p>
          <a:p>
            <a:r>
              <a:rPr lang="de-DE" dirty="0"/>
              <a:t>kritische Publikationen, erste Gerichtsprozesse, beginnende negative Presse, Bildung eines Geschädigten Verbandes</a:t>
            </a:r>
          </a:p>
          <a:p>
            <a:r>
              <a:rPr lang="de-DE" dirty="0"/>
              <a:t>2004 letzte </a:t>
            </a:r>
            <a:r>
              <a:rPr lang="de-DE" dirty="0" err="1"/>
              <a:t>Robodoc</a:t>
            </a:r>
            <a:r>
              <a:rPr lang="de-DE" dirty="0"/>
              <a:t>- OP in einer deutschen BG Klinik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0799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C4346359-5D12-47D6-B741-372C14440EA2}"/>
              </a:ext>
            </a:extLst>
          </p:cNvPr>
          <p:cNvSpPr txBox="1">
            <a:spLocks/>
          </p:cNvSpPr>
          <p:nvPr/>
        </p:nvSpPr>
        <p:spPr bwMode="black">
          <a:xfrm>
            <a:off x="2231136" y="284900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3D Bioprinting</a:t>
            </a:r>
            <a:r>
              <a:rPr lang="de-DE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7EBF101-4D7E-4333-81C3-113E8D5A3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140" y="1804273"/>
            <a:ext cx="3032206" cy="1705616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75308B3D-EA89-45D6-B616-16B562935320}"/>
              </a:ext>
            </a:extLst>
          </p:cNvPr>
          <p:cNvSpPr txBox="1"/>
          <p:nvPr/>
        </p:nvSpPr>
        <p:spPr>
          <a:xfrm>
            <a:off x="478300" y="1918417"/>
            <a:ext cx="53738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Einsatz bereits für die Erzeugung und Transplantation mehrerer Gewebe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Verwendung von </a:t>
            </a:r>
            <a:r>
              <a:rPr lang="de-DE" dirty="0" err="1"/>
              <a:t>Biotinte</a:t>
            </a:r>
            <a:endParaRPr lang="de-DE" dirty="0"/>
          </a:p>
          <a:p>
            <a:r>
              <a:rPr lang="de-DE" dirty="0"/>
              <a:t>     Mischung aus lebenden Patientenzellen und          </a:t>
            </a:r>
          </a:p>
          <a:p>
            <a:r>
              <a:rPr lang="de-DE" dirty="0"/>
              <a:t>     biokompatiblen Polymerbausteinen</a:t>
            </a:r>
          </a:p>
        </p:txBody>
      </p:sp>
      <p:sp>
        <p:nvSpPr>
          <p:cNvPr id="3" name="Pfeil: nach rechts gekrümmt 2">
            <a:extLst>
              <a:ext uri="{FF2B5EF4-FFF2-40B4-BE49-F238E27FC236}">
                <a16:creationId xmlns:a16="http://schemas.microsoft.com/office/drawing/2014/main" id="{F8C5C92B-87B5-48BC-BB3D-676BD6515840}"/>
              </a:ext>
            </a:extLst>
          </p:cNvPr>
          <p:cNvSpPr/>
          <p:nvPr/>
        </p:nvSpPr>
        <p:spPr>
          <a:xfrm>
            <a:off x="478300" y="2933115"/>
            <a:ext cx="295422" cy="337624"/>
          </a:xfrm>
          <a:prstGeom prst="curvedRightArrow">
            <a:avLst>
              <a:gd name="adj1" fmla="val 25000"/>
              <a:gd name="adj2" fmla="val 47239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0641595-A4FB-451F-955A-233B75384CC9}"/>
              </a:ext>
            </a:extLst>
          </p:cNvPr>
          <p:cNvSpPr/>
          <p:nvPr/>
        </p:nvSpPr>
        <p:spPr>
          <a:xfrm>
            <a:off x="7330127" y="3509889"/>
            <a:ext cx="333296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200" dirty="0"/>
              <a:t>Grafik </a:t>
            </a:r>
            <a:r>
              <a:rPr lang="de-DE" sz="1200" dirty="0" err="1"/>
              <a:t>Biotinte</a:t>
            </a:r>
            <a:endParaRPr lang="de-DE" sz="1200" dirty="0"/>
          </a:p>
          <a:p>
            <a:pPr algn="ctr"/>
            <a:r>
              <a:rPr lang="de-DE" sz="1000" dirty="0"/>
              <a:t>https://all3dp.com/2/what-is-3d-bioprinting-simply-explained/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CC0670B-0CDD-4F90-A150-8EDD283C2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431" y="4211137"/>
            <a:ext cx="3019624" cy="1830937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73E79AA8-E798-4E3D-AA11-B8C0A0B305C8}"/>
              </a:ext>
            </a:extLst>
          </p:cNvPr>
          <p:cNvSpPr/>
          <p:nvPr/>
        </p:nvSpPr>
        <p:spPr>
          <a:xfrm>
            <a:off x="6096000" y="6143623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200" dirty="0"/>
              <a:t>Abbildung eines gedruckten Mini- Herzens</a:t>
            </a:r>
          </a:p>
          <a:p>
            <a:pPr algn="ctr"/>
            <a:r>
              <a:rPr lang="de-DE" sz="1000" dirty="0"/>
              <a:t>https://www.spiegel.de/gesundheit/diagnose/israel-forscher-erzeugen-mit-3d-drucker-mini-herz-aus-menschlichem-gewebe-a-1262960.html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0CDAA2D-2689-43E2-BA12-EEA1CFEF6F64}"/>
              </a:ext>
            </a:extLst>
          </p:cNvPr>
          <p:cNvSpPr txBox="1"/>
          <p:nvPr/>
        </p:nvSpPr>
        <p:spPr>
          <a:xfrm>
            <a:off x="478299" y="4203786"/>
            <a:ext cx="53738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Momentaner Stand</a:t>
            </a:r>
          </a:p>
          <a:p>
            <a:r>
              <a:rPr lang="de-DE" dirty="0"/>
              <a:t>	richtige Positionierung der Zellen, aber noch keine 	Übernahme der Organfunktionen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100%ige Kompatibilität mit dem Patienten</a:t>
            </a:r>
          </a:p>
          <a:p>
            <a:endParaRPr lang="de-DE" dirty="0"/>
          </a:p>
        </p:txBody>
      </p:sp>
      <p:sp>
        <p:nvSpPr>
          <p:cNvPr id="14" name="Pfeil: nach rechts gekrümmt 13">
            <a:extLst>
              <a:ext uri="{FF2B5EF4-FFF2-40B4-BE49-F238E27FC236}">
                <a16:creationId xmlns:a16="http://schemas.microsoft.com/office/drawing/2014/main" id="{3729960A-555D-434E-BC3E-D96F31DDE055}"/>
              </a:ext>
            </a:extLst>
          </p:cNvPr>
          <p:cNvSpPr/>
          <p:nvPr/>
        </p:nvSpPr>
        <p:spPr>
          <a:xfrm>
            <a:off x="478300" y="4604826"/>
            <a:ext cx="295422" cy="337624"/>
          </a:xfrm>
          <a:prstGeom prst="curvedRightArrow">
            <a:avLst>
              <a:gd name="adj1" fmla="val 15323"/>
              <a:gd name="adj2" fmla="val 47239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993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F2FEB6E-36ED-449C-94A6-DC524E4760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2082" y="604209"/>
            <a:ext cx="4270248" cy="704087"/>
          </a:xfrm>
        </p:spPr>
        <p:txBody>
          <a:bodyPr>
            <a:normAutofit/>
          </a:bodyPr>
          <a:lstStyle/>
          <a:p>
            <a:r>
              <a:rPr lang="de-DE" sz="2800" dirty="0"/>
              <a:t>Vorteile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641587-D21E-4FF2-B90C-065C44935F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55897" y="1793191"/>
            <a:ext cx="4650078" cy="3398227"/>
          </a:xfrm>
        </p:spPr>
        <p:txBody>
          <a:bodyPr>
            <a:normAutofit/>
          </a:bodyPr>
          <a:lstStyle/>
          <a:p>
            <a:r>
              <a:rPr lang="de-DE" dirty="0"/>
              <a:t>Verlängerte und erleichterte Lebenszeit</a:t>
            </a:r>
          </a:p>
          <a:p>
            <a:r>
              <a:rPr lang="de-DE" dirty="0"/>
              <a:t>Bedarf an transplantierbarem Gewebe/ Organen wäre gedeckt</a:t>
            </a:r>
          </a:p>
          <a:p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3F2D6CB-169E-46FA-A04D-ED4C6BAB4E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17052" y="1793191"/>
            <a:ext cx="5520749" cy="3967968"/>
          </a:xfrm>
        </p:spPr>
        <p:txBody>
          <a:bodyPr>
            <a:normAutofit/>
          </a:bodyPr>
          <a:lstStyle/>
          <a:p>
            <a:r>
              <a:rPr lang="de-DE" dirty="0"/>
              <a:t>Hohe Kosten</a:t>
            </a:r>
          </a:p>
          <a:p>
            <a:r>
              <a:rPr lang="de-DE" dirty="0"/>
              <a:t>Bislang keine Studien, wie der menschliche Körper diese Organe annimmt</a:t>
            </a:r>
          </a:p>
          <a:p>
            <a:r>
              <a:rPr lang="de-DE" dirty="0"/>
              <a:t>Gefahr von Missbrauch, da es bislang keine gesetzliche Regelung gibt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3B88AC9-26D8-4470-B3CB-D73D6B5D10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64925" y="604208"/>
            <a:ext cx="4270248" cy="704087"/>
          </a:xfrm>
        </p:spPr>
        <p:txBody>
          <a:bodyPr>
            <a:normAutofit/>
          </a:bodyPr>
          <a:lstStyle/>
          <a:p>
            <a:r>
              <a:rPr lang="de-DE" sz="2800" dirty="0"/>
              <a:t>Nachteile</a:t>
            </a:r>
          </a:p>
        </p:txBody>
      </p:sp>
    </p:spTree>
    <p:extLst>
      <p:ext uri="{BB962C8B-B14F-4D97-AF65-F5344CB8AC3E}">
        <p14:creationId xmlns:p14="http://schemas.microsoft.com/office/powerpoint/2010/main" val="2167744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C4346359-5D12-47D6-B741-372C14440EA2}"/>
              </a:ext>
            </a:extLst>
          </p:cNvPr>
          <p:cNvSpPr txBox="1">
            <a:spLocks/>
          </p:cNvSpPr>
          <p:nvPr/>
        </p:nvSpPr>
        <p:spPr bwMode="black">
          <a:xfrm>
            <a:off x="2231136" y="327103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b="1" dirty="0">
                <a:cs typeface="Calibri" panose="020F0502020204030204" pitchFamily="34" charset="0"/>
              </a:rPr>
              <a:t>Robotische Telechirurgie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BA2A4612-E2D2-4AD3-B48B-E08699B66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335" y="3187223"/>
            <a:ext cx="5155810" cy="1180514"/>
          </a:xfrm>
        </p:spPr>
        <p:txBody>
          <a:bodyPr>
            <a:normAutofit fontScale="90000"/>
          </a:bodyPr>
          <a:lstStyle/>
          <a:p>
            <a:r>
              <a:rPr lang="de-DE" b="1" dirty="0"/>
              <a:t>Teleoperation mit dem </a:t>
            </a:r>
            <a:br>
              <a:rPr lang="de-DE" b="1" dirty="0"/>
            </a:br>
            <a:r>
              <a:rPr lang="de-DE" b="1" dirty="0"/>
              <a:t>Da-Vinci-Operationssystem</a:t>
            </a:r>
            <a:r>
              <a:rPr lang="de-DE" dirty="0"/>
              <a:t> </a:t>
            </a:r>
          </a:p>
        </p:txBody>
      </p:sp>
      <p:pic>
        <p:nvPicPr>
          <p:cNvPr id="9" name="Grafik 8" descr="Bildergebnis für Da Vinci OP">
            <a:extLst>
              <a:ext uri="{FF2B5EF4-FFF2-40B4-BE49-F238E27FC236}">
                <a16:creationId xmlns:a16="http://schemas.microsoft.com/office/drawing/2014/main" id="{70F67C12-351D-4329-8E4F-DD0C45BFC5A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586" y="1983833"/>
            <a:ext cx="2125066" cy="1915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rafik 9" descr="hand_dv">
            <a:extLst>
              <a:ext uri="{FF2B5EF4-FFF2-40B4-BE49-F238E27FC236}">
                <a16:creationId xmlns:a16="http://schemas.microsoft.com/office/drawing/2014/main" id="{A334B9B6-BF19-4E0D-B719-3DBDCC6A61C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073" y="4367737"/>
            <a:ext cx="1511462" cy="18266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7139770"/>
      </p:ext>
    </p:extLst>
  </p:cSld>
  <p:clrMapOvr>
    <a:masterClrMapping/>
  </p:clrMapOvr>
</p:sld>
</file>

<file path=ppt/theme/theme1.xml><?xml version="1.0" encoding="utf-8"?>
<a:theme xmlns:a="http://schemas.openxmlformats.org/drawingml/2006/main" name="Paket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Paket</Template>
  <TotalTime>0</TotalTime>
  <Words>1143</Words>
  <Application>Microsoft Office PowerPoint</Application>
  <PresentationFormat>Breitbild</PresentationFormat>
  <Paragraphs>227</Paragraphs>
  <Slides>33</Slides>
  <Notes>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7" baseType="lpstr">
      <vt:lpstr>Arial</vt:lpstr>
      <vt:lpstr>Calibri</vt:lpstr>
      <vt:lpstr>Gill Sans MT</vt:lpstr>
      <vt:lpstr>Paket</vt:lpstr>
      <vt:lpstr>It in der Medizin</vt:lpstr>
      <vt:lpstr>Ablauf</vt:lpstr>
      <vt:lpstr>Robodoc</vt:lpstr>
      <vt:lpstr>PowerPoint-Präsentation</vt:lpstr>
      <vt:lpstr>Caspar</vt:lpstr>
      <vt:lpstr>Phasen</vt:lpstr>
      <vt:lpstr>PowerPoint-Präsentation</vt:lpstr>
      <vt:lpstr>PowerPoint-Präsentation</vt:lpstr>
      <vt:lpstr>Teleoperation mit dem  Da-Vinci-Operationssystem </vt:lpstr>
      <vt:lpstr>PowerPoint-Präsentation</vt:lpstr>
      <vt:lpstr>PowerPoint-Präsentation</vt:lpstr>
      <vt:lpstr>Virtual Reality in der Schmerztherapie</vt:lpstr>
      <vt:lpstr>PowerPoint-Präsentation</vt:lpstr>
      <vt:lpstr>Schmerzlinderung während der Geburt</vt:lpstr>
      <vt:lpstr>Virtual Reality Einsatz bei Angststörungen</vt:lpstr>
      <vt:lpstr>Einsatz der VR bei Höhenangst</vt:lpstr>
      <vt:lpstr>Weitere Therapieansätze</vt:lpstr>
      <vt:lpstr>PowerPoint-Präsentation</vt:lpstr>
      <vt:lpstr>Augmented Reality</vt:lpstr>
      <vt:lpstr>Augmented Reality in der Chirurgie</vt:lpstr>
      <vt:lpstr>PowerPoint-Präsentation</vt:lpstr>
      <vt:lpstr>Microsoft Hololens</vt:lpstr>
      <vt:lpstr>Augmented Reality in der Telemedizin</vt:lpstr>
      <vt:lpstr>Wo stehen wir?</vt:lpstr>
      <vt:lpstr>Xenex Robot</vt:lpstr>
      <vt:lpstr>PowerPoint-Präsentation</vt:lpstr>
      <vt:lpstr>Robear</vt:lpstr>
      <vt:lpstr>Robear</vt:lpstr>
      <vt:lpstr>PowerPoint-Präsentation</vt:lpstr>
      <vt:lpstr>Intelligenter Pflegewagen/ Serviceroboter</vt:lpstr>
      <vt:lpstr>PowerPoint-Präsentation</vt:lpstr>
      <vt:lpstr>PowerPoint-Präsentation</vt:lpstr>
      <vt:lpstr>Vielen Dank für Eure Aufmerksamkeit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in der Medizin</dc:title>
  <dc:creator>Nadine Beschorner</dc:creator>
  <cp:lastModifiedBy>Nadine Beschorner</cp:lastModifiedBy>
  <cp:revision>31</cp:revision>
  <dcterms:created xsi:type="dcterms:W3CDTF">2019-05-05T12:06:11Z</dcterms:created>
  <dcterms:modified xsi:type="dcterms:W3CDTF">2019-05-07T09:12:34Z</dcterms:modified>
</cp:coreProperties>
</file>